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0" r:id="rId2"/>
    <p:sldId id="265" r:id="rId3"/>
    <p:sldId id="266" r:id="rId4"/>
  </p:sldIdLst>
  <p:sldSz cx="9144000" cy="6858000" type="screen4x3"/>
  <p:notesSz cx="6858000" cy="9144000"/>
  <p:custDataLst>
    <p:tags r:id="rId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00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8035" autoAdjust="0"/>
  </p:normalViewPr>
  <p:slideViewPr>
    <p:cSldViewPr>
      <p:cViewPr>
        <p:scale>
          <a:sx n="100" d="100"/>
          <a:sy n="100" d="100"/>
        </p:scale>
        <p:origin x="-94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719B35-17C9-4E94-B693-C0179522F4A3}" type="datetimeFigureOut">
              <a:rPr lang="en-US" smtClean="0"/>
              <a:t>12/13/2012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43E3E6-2AF7-4A2E-80BC-BFF56A54F0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4892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12/13/2012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055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12/13/2012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8992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12/13/2012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9511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12/13/2012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1165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12/13/2012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4623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12/13/2012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6034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12/13/2012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9990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12/13/2012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8290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12/13/2012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73059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12/13/2012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2127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12/13/2012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2628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FE719-7291-4422-9B7D-A60A2224343E}" type="datetimeFigureOut">
              <a:rPr lang="en-US" smtClean="0"/>
              <a:t>12/13/2012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8967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26" Type="http://schemas.openxmlformats.org/officeDocument/2006/relationships/tags" Target="../tags/tag27.xml"/><Relationship Id="rId39" Type="http://schemas.openxmlformats.org/officeDocument/2006/relationships/tags" Target="../tags/tag40.xml"/><Relationship Id="rId21" Type="http://schemas.openxmlformats.org/officeDocument/2006/relationships/tags" Target="../tags/tag22.xml"/><Relationship Id="rId34" Type="http://schemas.openxmlformats.org/officeDocument/2006/relationships/tags" Target="../tags/tag35.xml"/><Relationship Id="rId42" Type="http://schemas.openxmlformats.org/officeDocument/2006/relationships/tags" Target="../tags/tag43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9" Type="http://schemas.openxmlformats.org/officeDocument/2006/relationships/tags" Target="../tags/tag30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openxmlformats.org/officeDocument/2006/relationships/tags" Target="../tags/tag25.xml"/><Relationship Id="rId32" Type="http://schemas.openxmlformats.org/officeDocument/2006/relationships/tags" Target="../tags/tag33.xml"/><Relationship Id="rId37" Type="http://schemas.openxmlformats.org/officeDocument/2006/relationships/tags" Target="../tags/tag38.xml"/><Relationship Id="rId40" Type="http://schemas.openxmlformats.org/officeDocument/2006/relationships/tags" Target="../tags/tag41.xml"/><Relationship Id="rId45" Type="http://schemas.openxmlformats.org/officeDocument/2006/relationships/image" Target="../media/image1.png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tags" Target="../tags/tag24.xml"/><Relationship Id="rId28" Type="http://schemas.openxmlformats.org/officeDocument/2006/relationships/tags" Target="../tags/tag29.xml"/><Relationship Id="rId36" Type="http://schemas.openxmlformats.org/officeDocument/2006/relationships/tags" Target="../tags/tag37.xml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31" Type="http://schemas.openxmlformats.org/officeDocument/2006/relationships/tags" Target="../tags/tag32.xml"/><Relationship Id="rId44" Type="http://schemas.openxmlformats.org/officeDocument/2006/relationships/slideLayout" Target="../slideLayouts/slideLayout6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tags" Target="../tags/tag23.xml"/><Relationship Id="rId27" Type="http://schemas.openxmlformats.org/officeDocument/2006/relationships/tags" Target="../tags/tag28.xml"/><Relationship Id="rId30" Type="http://schemas.openxmlformats.org/officeDocument/2006/relationships/tags" Target="../tags/tag31.xml"/><Relationship Id="rId35" Type="http://schemas.openxmlformats.org/officeDocument/2006/relationships/tags" Target="../tags/tag36.xml"/><Relationship Id="rId43" Type="http://schemas.openxmlformats.org/officeDocument/2006/relationships/tags" Target="../tags/tag44.xml"/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tags" Target="../tags/tag26.xml"/><Relationship Id="rId33" Type="http://schemas.openxmlformats.org/officeDocument/2006/relationships/tags" Target="../tags/tag34.xml"/><Relationship Id="rId38" Type="http://schemas.openxmlformats.org/officeDocument/2006/relationships/tags" Target="../tags/tag39.xml"/><Relationship Id="rId20" Type="http://schemas.openxmlformats.org/officeDocument/2006/relationships/tags" Target="../tags/tag21.xml"/><Relationship Id="rId41" Type="http://schemas.openxmlformats.org/officeDocument/2006/relationships/tags" Target="../tags/tag4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fppt.com/officetimeline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officetimeline.com/fwlink.aspx?linkid=1030" TargetMode="External"/><Relationship Id="rId3" Type="http://schemas.openxmlformats.org/officeDocument/2006/relationships/hyperlink" Target="http://fppt.com/officetimeline" TargetMode="External"/><Relationship Id="rId7" Type="http://schemas.openxmlformats.org/officeDocument/2006/relationships/image" Target="../media/image7.jpeg"/><Relationship Id="rId2" Type="http://schemas.openxmlformats.org/officeDocument/2006/relationships/hyperlink" Target="http://www.fppt.com/officetimeline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888" name="intervalshape"/>
          <p:cNvCxnSpPr/>
          <p:nvPr/>
        </p:nvCxnSpPr>
        <p:spPr>
          <a:xfrm flipV="1">
            <a:off x="3192172" y="502956"/>
            <a:ext cx="0" cy="54864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87" name="intervalshape"/>
          <p:cNvCxnSpPr/>
          <p:nvPr/>
        </p:nvCxnSpPr>
        <p:spPr>
          <a:xfrm flipV="1">
            <a:off x="1828204" y="502956"/>
            <a:ext cx="0" cy="54864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85" name="intervalshape"/>
          <p:cNvSpPr/>
          <p:nvPr>
            <p:custDataLst>
              <p:tags r:id="rId2"/>
            </p:custDataLst>
          </p:nvPr>
        </p:nvSpPr>
        <p:spPr>
          <a:xfrm>
            <a:off x="1828204" y="367490"/>
            <a:ext cx="1363968" cy="270933"/>
          </a:xfrm>
          <a:prstGeom prst="roundRect">
            <a:avLst/>
          </a:prstGeom>
          <a:solidFill>
            <a:schemeClr val="accent5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880" name="intervalshape"/>
          <p:cNvCxnSpPr/>
          <p:nvPr/>
        </p:nvCxnSpPr>
        <p:spPr>
          <a:xfrm flipV="1">
            <a:off x="3382493" y="960156"/>
            <a:ext cx="0" cy="50292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79" name="intervalshape"/>
          <p:cNvCxnSpPr/>
          <p:nvPr/>
        </p:nvCxnSpPr>
        <p:spPr>
          <a:xfrm flipV="1">
            <a:off x="3255612" y="960156"/>
            <a:ext cx="0" cy="50292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77" name="intervalshape"/>
          <p:cNvSpPr/>
          <p:nvPr>
            <p:custDataLst>
              <p:tags r:id="rId3"/>
            </p:custDataLst>
          </p:nvPr>
        </p:nvSpPr>
        <p:spPr>
          <a:xfrm>
            <a:off x="3255613" y="824690"/>
            <a:ext cx="126881" cy="270933"/>
          </a:xfrm>
          <a:prstGeom prst="roundRect">
            <a:avLst/>
          </a:prstGeom>
          <a:solidFill>
            <a:schemeClr val="tx2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872" name="intervalshape"/>
          <p:cNvCxnSpPr/>
          <p:nvPr/>
        </p:nvCxnSpPr>
        <p:spPr>
          <a:xfrm flipV="1">
            <a:off x="3763135" y="1417356"/>
            <a:ext cx="0" cy="45720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71" name="intervalshape"/>
          <p:cNvCxnSpPr/>
          <p:nvPr/>
        </p:nvCxnSpPr>
        <p:spPr>
          <a:xfrm flipV="1">
            <a:off x="3541094" y="1417356"/>
            <a:ext cx="0" cy="45720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69" name="intervalshape"/>
          <p:cNvSpPr/>
          <p:nvPr>
            <p:custDataLst>
              <p:tags r:id="rId4"/>
            </p:custDataLst>
          </p:nvPr>
        </p:nvSpPr>
        <p:spPr>
          <a:xfrm>
            <a:off x="3541095" y="1281890"/>
            <a:ext cx="222041" cy="270933"/>
          </a:xfrm>
          <a:prstGeom prst="roundRect">
            <a:avLst/>
          </a:prstGeom>
          <a:solidFill>
            <a:schemeClr val="accent5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864" name="intervalshape"/>
          <p:cNvCxnSpPr/>
          <p:nvPr/>
        </p:nvCxnSpPr>
        <p:spPr>
          <a:xfrm flipV="1">
            <a:off x="4809901" y="1874556"/>
            <a:ext cx="0" cy="41148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63" name="intervalshape"/>
          <p:cNvCxnSpPr/>
          <p:nvPr/>
        </p:nvCxnSpPr>
        <p:spPr>
          <a:xfrm flipV="1">
            <a:off x="3731415" y="1874556"/>
            <a:ext cx="0" cy="41148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61" name="intervalshape"/>
          <p:cNvSpPr/>
          <p:nvPr>
            <p:custDataLst>
              <p:tags r:id="rId5"/>
            </p:custDataLst>
          </p:nvPr>
        </p:nvSpPr>
        <p:spPr>
          <a:xfrm>
            <a:off x="3731415" y="1739090"/>
            <a:ext cx="1078486" cy="270933"/>
          </a:xfrm>
          <a:prstGeom prst="roundRect">
            <a:avLst/>
          </a:prstGeom>
          <a:solidFill>
            <a:schemeClr val="tx2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856" name="intervalshape"/>
          <p:cNvCxnSpPr/>
          <p:nvPr/>
        </p:nvCxnSpPr>
        <p:spPr>
          <a:xfrm flipV="1">
            <a:off x="4778181" y="2331756"/>
            <a:ext cx="0" cy="36576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55" name="intervalshape"/>
          <p:cNvCxnSpPr/>
          <p:nvPr/>
        </p:nvCxnSpPr>
        <p:spPr>
          <a:xfrm flipV="1">
            <a:off x="4683021" y="2331756"/>
            <a:ext cx="0" cy="36576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53" name="intervalshape"/>
          <p:cNvSpPr/>
          <p:nvPr>
            <p:custDataLst>
              <p:tags r:id="rId6"/>
            </p:custDataLst>
          </p:nvPr>
        </p:nvSpPr>
        <p:spPr>
          <a:xfrm>
            <a:off x="4683021" y="2196290"/>
            <a:ext cx="95160" cy="270933"/>
          </a:xfrm>
          <a:prstGeom prst="roundRect">
            <a:avLst/>
          </a:prstGeom>
          <a:solidFill>
            <a:schemeClr val="accent5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848" name="intervalshape"/>
          <p:cNvCxnSpPr/>
          <p:nvPr/>
        </p:nvCxnSpPr>
        <p:spPr>
          <a:xfrm flipV="1">
            <a:off x="5063663" y="2788956"/>
            <a:ext cx="0" cy="32004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47" name="intervalshape"/>
          <p:cNvCxnSpPr/>
          <p:nvPr/>
        </p:nvCxnSpPr>
        <p:spPr>
          <a:xfrm flipV="1">
            <a:off x="4841622" y="2788956"/>
            <a:ext cx="0" cy="32004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45" name="intervalshape"/>
          <p:cNvSpPr/>
          <p:nvPr>
            <p:custDataLst>
              <p:tags r:id="rId7"/>
            </p:custDataLst>
          </p:nvPr>
        </p:nvSpPr>
        <p:spPr>
          <a:xfrm>
            <a:off x="4841623" y="2653490"/>
            <a:ext cx="222041" cy="270933"/>
          </a:xfrm>
          <a:prstGeom prst="roundRect">
            <a:avLst/>
          </a:prstGeom>
          <a:solidFill>
            <a:schemeClr val="tx2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840" name="intervalshape"/>
          <p:cNvCxnSpPr/>
          <p:nvPr/>
        </p:nvCxnSpPr>
        <p:spPr>
          <a:xfrm flipV="1">
            <a:off x="5063663" y="3246156"/>
            <a:ext cx="0" cy="27432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39" name="intervalshape"/>
          <p:cNvCxnSpPr/>
          <p:nvPr/>
        </p:nvCxnSpPr>
        <p:spPr>
          <a:xfrm flipV="1">
            <a:off x="4968502" y="3246156"/>
            <a:ext cx="0" cy="27432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37" name="intervalshape"/>
          <p:cNvSpPr/>
          <p:nvPr>
            <p:custDataLst>
              <p:tags r:id="rId8"/>
            </p:custDataLst>
          </p:nvPr>
        </p:nvSpPr>
        <p:spPr>
          <a:xfrm>
            <a:off x="4968503" y="3110690"/>
            <a:ext cx="95161" cy="270933"/>
          </a:xfrm>
          <a:prstGeom prst="roundRect">
            <a:avLst/>
          </a:prstGeom>
          <a:solidFill>
            <a:schemeClr val="accent5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832" name="intervalshape"/>
          <p:cNvCxnSpPr/>
          <p:nvPr/>
        </p:nvCxnSpPr>
        <p:spPr>
          <a:xfrm flipV="1">
            <a:off x="5539466" y="3703356"/>
            <a:ext cx="0" cy="22860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31" name="intervalshape"/>
          <p:cNvCxnSpPr/>
          <p:nvPr/>
        </p:nvCxnSpPr>
        <p:spPr>
          <a:xfrm flipV="1">
            <a:off x="5158823" y="3703356"/>
            <a:ext cx="0" cy="22860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29" name="intervalshape"/>
          <p:cNvSpPr/>
          <p:nvPr>
            <p:custDataLst>
              <p:tags r:id="rId9"/>
            </p:custDataLst>
          </p:nvPr>
        </p:nvSpPr>
        <p:spPr>
          <a:xfrm>
            <a:off x="5158824" y="3567889"/>
            <a:ext cx="380643" cy="270933"/>
          </a:xfrm>
          <a:prstGeom prst="roundRect">
            <a:avLst/>
          </a:prstGeom>
          <a:solidFill>
            <a:schemeClr val="tx2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824" name="intervalshape"/>
          <p:cNvCxnSpPr/>
          <p:nvPr/>
        </p:nvCxnSpPr>
        <p:spPr>
          <a:xfrm flipV="1">
            <a:off x="5698067" y="4160556"/>
            <a:ext cx="0" cy="18288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23" name="intervalshape"/>
          <p:cNvCxnSpPr/>
          <p:nvPr/>
        </p:nvCxnSpPr>
        <p:spPr>
          <a:xfrm flipV="1">
            <a:off x="5571186" y="4160556"/>
            <a:ext cx="0" cy="18288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21" name="intervalshape"/>
          <p:cNvSpPr/>
          <p:nvPr>
            <p:custDataLst>
              <p:tags r:id="rId10"/>
            </p:custDataLst>
          </p:nvPr>
        </p:nvSpPr>
        <p:spPr>
          <a:xfrm>
            <a:off x="5571187" y="4025089"/>
            <a:ext cx="126881" cy="270933"/>
          </a:xfrm>
          <a:prstGeom prst="roundRect">
            <a:avLst/>
          </a:prstGeom>
          <a:solidFill>
            <a:schemeClr val="accent5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816" name="intervalshape"/>
          <p:cNvCxnSpPr/>
          <p:nvPr/>
        </p:nvCxnSpPr>
        <p:spPr>
          <a:xfrm flipV="1">
            <a:off x="6554512" y="4617756"/>
            <a:ext cx="0" cy="13716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15" name="intervalshape"/>
          <p:cNvCxnSpPr/>
          <p:nvPr/>
        </p:nvCxnSpPr>
        <p:spPr>
          <a:xfrm flipV="1">
            <a:off x="5698067" y="4617756"/>
            <a:ext cx="0" cy="13716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13" name="intervalshape"/>
          <p:cNvSpPr/>
          <p:nvPr>
            <p:custDataLst>
              <p:tags r:id="rId11"/>
            </p:custDataLst>
          </p:nvPr>
        </p:nvSpPr>
        <p:spPr>
          <a:xfrm>
            <a:off x="5698068" y="4482290"/>
            <a:ext cx="856445" cy="270933"/>
          </a:xfrm>
          <a:prstGeom prst="roundRect">
            <a:avLst/>
          </a:prstGeom>
          <a:solidFill>
            <a:schemeClr val="tx2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808" name="intervalshape"/>
          <p:cNvCxnSpPr/>
          <p:nvPr/>
        </p:nvCxnSpPr>
        <p:spPr>
          <a:xfrm flipV="1">
            <a:off x="7093755" y="5074956"/>
            <a:ext cx="0" cy="9144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07" name="intervalshape"/>
          <p:cNvCxnSpPr/>
          <p:nvPr/>
        </p:nvCxnSpPr>
        <p:spPr>
          <a:xfrm flipV="1">
            <a:off x="6744832" y="5074956"/>
            <a:ext cx="0" cy="9144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05" name="intervalshape"/>
          <p:cNvSpPr/>
          <p:nvPr>
            <p:custDataLst>
              <p:tags r:id="rId12"/>
            </p:custDataLst>
          </p:nvPr>
        </p:nvSpPr>
        <p:spPr>
          <a:xfrm>
            <a:off x="6744833" y="4939490"/>
            <a:ext cx="348923" cy="270933"/>
          </a:xfrm>
          <a:prstGeom prst="roundRect">
            <a:avLst/>
          </a:prstGeom>
          <a:solidFill>
            <a:schemeClr val="accent5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24" name="Title 1"/>
          <p:cNvSpPr txBox="1">
            <a:spLocks/>
          </p:cNvSpPr>
          <p:nvPr/>
        </p:nvSpPr>
        <p:spPr>
          <a:xfrm>
            <a:off x="3183628" y="267921"/>
            <a:ext cx="4825364" cy="10068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600" b="1" dirty="0" smtClean="0">
                <a:solidFill>
                  <a:srgbClr val="333333"/>
                </a:solidFill>
                <a:latin typeface="Gulim" pitchFamily="34" charset="-127"/>
                <a:ea typeface="Gulim" pitchFamily="34" charset="-127"/>
                <a:cs typeface="Aparajita" pitchFamily="34" charset="0"/>
              </a:rPr>
              <a:t>Construction</a:t>
            </a:r>
          </a:p>
          <a:p>
            <a:pPr algn="r"/>
            <a:r>
              <a:rPr lang="en-US" sz="3600" b="1" dirty="0" smtClean="0">
                <a:solidFill>
                  <a:srgbClr val="333333"/>
                </a:solidFill>
                <a:latin typeface="Gulim" pitchFamily="34" charset="-127"/>
                <a:ea typeface="Gulim" pitchFamily="34" charset="-127"/>
                <a:cs typeface="Aparajita" pitchFamily="34" charset="0"/>
              </a:rPr>
              <a:t>Timeline</a:t>
            </a:r>
            <a:endParaRPr lang="en-US" sz="3600" b="1" dirty="0">
              <a:solidFill>
                <a:srgbClr val="333333"/>
              </a:solidFill>
              <a:latin typeface="Gulim" pitchFamily="34" charset="-127"/>
              <a:ea typeface="Gulim" pitchFamily="34" charset="-127"/>
              <a:cs typeface="Aparajita" pitchFamily="34" charset="0"/>
            </a:endParaRPr>
          </a:p>
        </p:txBody>
      </p:sp>
      <p:sp>
        <p:nvSpPr>
          <p:cNvPr id="16784" name="pgshape"/>
          <p:cNvSpPr/>
          <p:nvPr>
            <p:custDataLst>
              <p:tags r:id="rId13"/>
            </p:custDataLst>
          </p:nvPr>
        </p:nvSpPr>
        <p:spPr>
          <a:xfrm>
            <a:off x="1193800" y="5989356"/>
            <a:ext cx="6756400" cy="338667"/>
          </a:xfrm>
          <a:prstGeom prst="roundRect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786" name="pgshape"/>
          <p:cNvCxnSpPr/>
          <p:nvPr/>
        </p:nvCxnSpPr>
        <p:spPr>
          <a:xfrm flipV="1">
            <a:off x="1193800" y="5820023"/>
            <a:ext cx="0" cy="169333"/>
          </a:xfrm>
          <a:prstGeom prst="line">
            <a:avLst/>
          </a:prstGeom>
          <a:ln w="25400">
            <a:solidFill>
              <a:srgbClr val="7D7D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87" name="pgshape"/>
          <p:cNvSpPr txBox="1"/>
          <p:nvPr>
            <p:custDataLst>
              <p:tags r:id="rId14"/>
            </p:custDataLst>
          </p:nvPr>
        </p:nvSpPr>
        <p:spPr>
          <a:xfrm>
            <a:off x="1193800" y="5650689"/>
            <a:ext cx="965200" cy="389851"/>
          </a:xfrm>
          <a:prstGeom prst="rect">
            <a:avLst/>
          </a:prstGeom>
          <a:noFill/>
        </p:spPr>
        <p:txBody>
          <a:bodyPr vert="horz" wrap="square" rtlCol="0" anchor="b" anchorCtr="0">
            <a:noAutofit/>
          </a:bodyPr>
          <a:lstStyle/>
          <a:p>
            <a:r>
              <a:rPr lang="en-US" sz="1300" b="1" smtClean="0">
                <a:solidFill>
                  <a:schemeClr val="tx2"/>
                </a:solidFill>
                <a:latin typeface="Calibri"/>
              </a:rPr>
              <a:t>2012</a:t>
            </a:r>
            <a:endParaRPr lang="en-US" sz="1300" b="1">
              <a:solidFill>
                <a:schemeClr val="tx2"/>
              </a:solidFill>
              <a:latin typeface="Calibri"/>
            </a:endParaRPr>
          </a:p>
        </p:txBody>
      </p:sp>
      <p:sp>
        <p:nvSpPr>
          <p:cNvPr id="16788" name="pgshape"/>
          <p:cNvSpPr txBox="1"/>
          <p:nvPr>
            <p:custDataLst>
              <p:tags r:id="rId15"/>
            </p:custDataLst>
          </p:nvPr>
        </p:nvSpPr>
        <p:spPr>
          <a:xfrm>
            <a:off x="1193800" y="5989356"/>
            <a:ext cx="965200" cy="338667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en-US" sz="1300" b="1" smtClean="0">
                <a:solidFill>
                  <a:srgbClr val="FFFFFF"/>
                </a:solidFill>
                <a:latin typeface="Calibri"/>
              </a:rPr>
              <a:t>Feb</a:t>
            </a:r>
            <a:endParaRPr lang="en-US" sz="1300" b="1">
              <a:solidFill>
                <a:srgbClr val="FFFFFF"/>
              </a:solidFill>
              <a:latin typeface="Calibri"/>
            </a:endParaRPr>
          </a:p>
        </p:txBody>
      </p:sp>
      <p:cxnSp>
        <p:nvCxnSpPr>
          <p:cNvPr id="16789" name="pgshape"/>
          <p:cNvCxnSpPr/>
          <p:nvPr/>
        </p:nvCxnSpPr>
        <p:spPr>
          <a:xfrm flipV="1">
            <a:off x="2113686" y="5820023"/>
            <a:ext cx="0" cy="169333"/>
          </a:xfrm>
          <a:prstGeom prst="line">
            <a:avLst/>
          </a:prstGeom>
          <a:ln w="25400">
            <a:solidFill>
              <a:srgbClr val="7D7D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90" name="pgshape"/>
          <p:cNvSpPr txBox="1"/>
          <p:nvPr>
            <p:custDataLst>
              <p:tags r:id="rId16"/>
            </p:custDataLst>
          </p:nvPr>
        </p:nvSpPr>
        <p:spPr>
          <a:xfrm>
            <a:off x="2113686" y="5989356"/>
            <a:ext cx="965200" cy="338667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en-US" sz="1300" b="1" smtClean="0">
                <a:solidFill>
                  <a:srgbClr val="FFFFFF"/>
                </a:solidFill>
                <a:latin typeface="Calibri"/>
              </a:rPr>
              <a:t>Mar</a:t>
            </a:r>
            <a:endParaRPr lang="en-US" sz="1300" b="1">
              <a:solidFill>
                <a:srgbClr val="FFFFFF"/>
              </a:solidFill>
              <a:latin typeface="Calibri"/>
            </a:endParaRPr>
          </a:p>
        </p:txBody>
      </p:sp>
      <p:cxnSp>
        <p:nvCxnSpPr>
          <p:cNvPr id="16791" name="pgshape"/>
          <p:cNvCxnSpPr/>
          <p:nvPr/>
        </p:nvCxnSpPr>
        <p:spPr>
          <a:xfrm flipV="1">
            <a:off x="3097011" y="5820023"/>
            <a:ext cx="0" cy="169333"/>
          </a:xfrm>
          <a:prstGeom prst="line">
            <a:avLst/>
          </a:prstGeom>
          <a:ln w="25400">
            <a:solidFill>
              <a:srgbClr val="7D7D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92" name="pgshape"/>
          <p:cNvSpPr txBox="1"/>
          <p:nvPr>
            <p:custDataLst>
              <p:tags r:id="rId17"/>
            </p:custDataLst>
          </p:nvPr>
        </p:nvSpPr>
        <p:spPr>
          <a:xfrm>
            <a:off x="3097011" y="5989356"/>
            <a:ext cx="965200" cy="338667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en-US" sz="1300" b="1" smtClean="0">
                <a:solidFill>
                  <a:srgbClr val="FFFFFF"/>
                </a:solidFill>
                <a:latin typeface="Calibri"/>
              </a:rPr>
              <a:t>Apr</a:t>
            </a:r>
            <a:endParaRPr lang="en-US" sz="1300" b="1">
              <a:solidFill>
                <a:srgbClr val="FFFFFF"/>
              </a:solidFill>
              <a:latin typeface="Calibri"/>
            </a:endParaRPr>
          </a:p>
        </p:txBody>
      </p:sp>
      <p:cxnSp>
        <p:nvCxnSpPr>
          <p:cNvPr id="16793" name="pgshape"/>
          <p:cNvCxnSpPr/>
          <p:nvPr/>
        </p:nvCxnSpPr>
        <p:spPr>
          <a:xfrm flipV="1">
            <a:off x="4048617" y="5820023"/>
            <a:ext cx="0" cy="169333"/>
          </a:xfrm>
          <a:prstGeom prst="line">
            <a:avLst/>
          </a:prstGeom>
          <a:ln w="25400">
            <a:solidFill>
              <a:srgbClr val="7D7D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94" name="pgshape"/>
          <p:cNvSpPr txBox="1"/>
          <p:nvPr>
            <p:custDataLst>
              <p:tags r:id="rId18"/>
            </p:custDataLst>
          </p:nvPr>
        </p:nvSpPr>
        <p:spPr>
          <a:xfrm>
            <a:off x="4048617" y="5989356"/>
            <a:ext cx="965200" cy="338667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en-US" sz="1300" b="1" smtClean="0">
                <a:solidFill>
                  <a:srgbClr val="FFFFFF"/>
                </a:solidFill>
                <a:latin typeface="Calibri"/>
              </a:rPr>
              <a:t>May</a:t>
            </a:r>
            <a:endParaRPr lang="en-US" sz="1300" b="1">
              <a:solidFill>
                <a:srgbClr val="FFFFFF"/>
              </a:solidFill>
              <a:latin typeface="Calibri"/>
            </a:endParaRPr>
          </a:p>
        </p:txBody>
      </p:sp>
      <p:cxnSp>
        <p:nvCxnSpPr>
          <p:cNvPr id="16795" name="pgshape"/>
          <p:cNvCxnSpPr/>
          <p:nvPr/>
        </p:nvCxnSpPr>
        <p:spPr>
          <a:xfrm flipV="1">
            <a:off x="5031942" y="5820023"/>
            <a:ext cx="0" cy="169333"/>
          </a:xfrm>
          <a:prstGeom prst="line">
            <a:avLst/>
          </a:prstGeom>
          <a:ln w="25400">
            <a:solidFill>
              <a:srgbClr val="7D7D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96" name="pgshape"/>
          <p:cNvSpPr txBox="1"/>
          <p:nvPr>
            <p:custDataLst>
              <p:tags r:id="rId19"/>
            </p:custDataLst>
          </p:nvPr>
        </p:nvSpPr>
        <p:spPr>
          <a:xfrm>
            <a:off x="5031942" y="5989356"/>
            <a:ext cx="965200" cy="338667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en-US" sz="1300" b="1" smtClean="0">
                <a:solidFill>
                  <a:srgbClr val="FFFFFF"/>
                </a:solidFill>
                <a:latin typeface="Calibri"/>
              </a:rPr>
              <a:t>Jun</a:t>
            </a:r>
            <a:endParaRPr lang="en-US" sz="1300" b="1">
              <a:solidFill>
                <a:srgbClr val="FFFFFF"/>
              </a:solidFill>
              <a:latin typeface="Calibri"/>
            </a:endParaRPr>
          </a:p>
        </p:txBody>
      </p:sp>
      <p:cxnSp>
        <p:nvCxnSpPr>
          <p:cNvPr id="16797" name="pgshape"/>
          <p:cNvCxnSpPr/>
          <p:nvPr/>
        </p:nvCxnSpPr>
        <p:spPr>
          <a:xfrm flipV="1">
            <a:off x="5983548" y="5820023"/>
            <a:ext cx="0" cy="169333"/>
          </a:xfrm>
          <a:prstGeom prst="line">
            <a:avLst/>
          </a:prstGeom>
          <a:ln w="25400">
            <a:solidFill>
              <a:srgbClr val="7D7D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98" name="pgshape"/>
          <p:cNvSpPr txBox="1"/>
          <p:nvPr>
            <p:custDataLst>
              <p:tags r:id="rId20"/>
            </p:custDataLst>
          </p:nvPr>
        </p:nvSpPr>
        <p:spPr>
          <a:xfrm>
            <a:off x="5983548" y="5989356"/>
            <a:ext cx="965200" cy="338667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en-US" sz="1300" b="1" smtClean="0">
                <a:solidFill>
                  <a:srgbClr val="FFFFFF"/>
                </a:solidFill>
                <a:latin typeface="Calibri"/>
              </a:rPr>
              <a:t>Jul</a:t>
            </a:r>
            <a:endParaRPr lang="en-US" sz="1300" b="1">
              <a:solidFill>
                <a:srgbClr val="FFFFFF"/>
              </a:solidFill>
              <a:latin typeface="Calibri"/>
            </a:endParaRPr>
          </a:p>
        </p:txBody>
      </p:sp>
      <p:cxnSp>
        <p:nvCxnSpPr>
          <p:cNvPr id="16799" name="pgshape"/>
          <p:cNvCxnSpPr/>
          <p:nvPr/>
        </p:nvCxnSpPr>
        <p:spPr>
          <a:xfrm flipV="1">
            <a:off x="6966874" y="5820023"/>
            <a:ext cx="0" cy="169333"/>
          </a:xfrm>
          <a:prstGeom prst="line">
            <a:avLst/>
          </a:prstGeom>
          <a:ln w="25400">
            <a:solidFill>
              <a:srgbClr val="7D7D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00" name="pgshape"/>
          <p:cNvSpPr txBox="1"/>
          <p:nvPr>
            <p:custDataLst>
              <p:tags r:id="rId21"/>
            </p:custDataLst>
          </p:nvPr>
        </p:nvSpPr>
        <p:spPr>
          <a:xfrm>
            <a:off x="6966874" y="5989356"/>
            <a:ext cx="965200" cy="338667"/>
          </a:xfrm>
          <a:prstGeom prst="rect">
            <a:avLst/>
          </a:prstGeom>
          <a:noFill/>
        </p:spPr>
        <p:txBody>
          <a:bodyPr vert="horz" wrap="square" rtlCol="0" anchor="ctr" anchorCtr="0">
            <a:noAutofit/>
          </a:bodyPr>
          <a:lstStyle/>
          <a:p>
            <a:r>
              <a:rPr lang="en-US" sz="1300" b="1" smtClean="0">
                <a:solidFill>
                  <a:srgbClr val="FFFFFF"/>
                </a:solidFill>
                <a:latin typeface="Calibri"/>
              </a:rPr>
              <a:t>Aug</a:t>
            </a:r>
            <a:endParaRPr lang="en-US" sz="1300" b="1">
              <a:solidFill>
                <a:srgbClr val="FFFFFF"/>
              </a:solidFill>
              <a:latin typeface="Calibri"/>
            </a:endParaRPr>
          </a:p>
        </p:txBody>
      </p:sp>
      <p:cxnSp>
        <p:nvCxnSpPr>
          <p:cNvPr id="16801" name="pgshape"/>
          <p:cNvCxnSpPr/>
          <p:nvPr/>
        </p:nvCxnSpPr>
        <p:spPr>
          <a:xfrm flipV="1">
            <a:off x="7950200" y="5820023"/>
            <a:ext cx="0" cy="169333"/>
          </a:xfrm>
          <a:prstGeom prst="line">
            <a:avLst/>
          </a:prstGeom>
          <a:ln w="25400">
            <a:solidFill>
              <a:schemeClr val="l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03" name="intervalshape"/>
          <p:cNvSpPr txBox="1"/>
          <p:nvPr>
            <p:custDataLst>
              <p:tags r:id="rId22"/>
            </p:custDataLst>
          </p:nvPr>
        </p:nvSpPr>
        <p:spPr>
          <a:xfrm>
            <a:off x="4881088" y="5004422"/>
            <a:ext cx="1774845" cy="141064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r">
              <a:lnSpc>
                <a:spcPts val="1050"/>
              </a:lnSpc>
            </a:pPr>
            <a:r>
              <a:rPr lang="en-US" sz="1100" b="1" smtClean="0">
                <a:solidFill>
                  <a:srgbClr val="000001"/>
                </a:solidFill>
                <a:latin typeface=""/>
              </a:rPr>
              <a:t>Walk Through</a:t>
            </a:r>
            <a:endParaRPr lang="en-US" sz="1100" b="1">
              <a:solidFill>
                <a:srgbClr val="000001"/>
              </a:solidFill>
              <a:latin typeface=""/>
            </a:endParaRPr>
          </a:p>
        </p:txBody>
      </p:sp>
      <p:sp>
        <p:nvSpPr>
          <p:cNvPr id="16809" name="intervalshape"/>
          <p:cNvSpPr txBox="1"/>
          <p:nvPr>
            <p:custDataLst>
              <p:tags r:id="rId23"/>
            </p:custDataLst>
          </p:nvPr>
        </p:nvSpPr>
        <p:spPr>
          <a:xfrm>
            <a:off x="7093755" y="4910809"/>
            <a:ext cx="716543" cy="243656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spAutoFit/>
          </a:bodyPr>
          <a:lstStyle/>
          <a:p>
            <a:r>
              <a:rPr lang="en-US" sz="1000" smtClean="0">
                <a:latin typeface=""/>
              </a:rPr>
              <a:t>7/25 - 8/5</a:t>
            </a:r>
            <a:endParaRPr lang="en-US" sz="1000">
              <a:latin typeface=""/>
            </a:endParaRPr>
          </a:p>
        </p:txBody>
      </p:sp>
      <p:sp>
        <p:nvSpPr>
          <p:cNvPr id="16811" name="intervalshape"/>
          <p:cNvSpPr txBox="1"/>
          <p:nvPr>
            <p:custDataLst>
              <p:tags r:id="rId24"/>
            </p:custDataLst>
          </p:nvPr>
        </p:nvSpPr>
        <p:spPr>
          <a:xfrm>
            <a:off x="3638756" y="4547222"/>
            <a:ext cx="1970411" cy="141064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r">
              <a:lnSpc>
                <a:spcPts val="1050"/>
              </a:lnSpc>
            </a:pPr>
            <a:r>
              <a:rPr lang="en-US" sz="1100" b="1" smtClean="0">
                <a:solidFill>
                  <a:srgbClr val="000001"/>
                </a:solidFill>
                <a:latin typeface=""/>
              </a:rPr>
              <a:t>Finish Work</a:t>
            </a:r>
            <a:endParaRPr lang="en-US" sz="1100" b="1">
              <a:solidFill>
                <a:srgbClr val="000001"/>
              </a:solidFill>
              <a:latin typeface=""/>
            </a:endParaRPr>
          </a:p>
        </p:txBody>
      </p:sp>
      <p:sp>
        <p:nvSpPr>
          <p:cNvPr id="16817" name="intervalshape"/>
          <p:cNvSpPr txBox="1"/>
          <p:nvPr>
            <p:custDataLst>
              <p:tags r:id="rId25"/>
            </p:custDataLst>
          </p:nvPr>
        </p:nvSpPr>
        <p:spPr>
          <a:xfrm>
            <a:off x="6554513" y="4453609"/>
            <a:ext cx="787075" cy="243656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spAutoFit/>
          </a:bodyPr>
          <a:lstStyle/>
          <a:p>
            <a:r>
              <a:rPr lang="en-US" sz="1000" smtClean="0">
                <a:latin typeface=""/>
              </a:rPr>
              <a:t>6/22 - 7/19</a:t>
            </a:r>
            <a:endParaRPr lang="en-US" sz="1000">
              <a:latin typeface=""/>
            </a:endParaRPr>
          </a:p>
        </p:txBody>
      </p:sp>
      <p:sp>
        <p:nvSpPr>
          <p:cNvPr id="16819" name="intervalshape"/>
          <p:cNvSpPr txBox="1"/>
          <p:nvPr>
            <p:custDataLst>
              <p:tags r:id="rId26"/>
            </p:custDataLst>
          </p:nvPr>
        </p:nvSpPr>
        <p:spPr>
          <a:xfrm>
            <a:off x="3382032" y="4090023"/>
            <a:ext cx="2100255" cy="141064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r">
              <a:lnSpc>
                <a:spcPts val="1050"/>
              </a:lnSpc>
            </a:pPr>
            <a:r>
              <a:rPr lang="en-US" sz="1100" b="1" smtClean="0">
                <a:solidFill>
                  <a:srgbClr val="000001"/>
                </a:solidFill>
                <a:latin typeface=""/>
              </a:rPr>
              <a:t>Flooring</a:t>
            </a:r>
            <a:endParaRPr lang="en-US" sz="1100" b="1">
              <a:solidFill>
                <a:srgbClr val="000001"/>
              </a:solidFill>
              <a:latin typeface=""/>
            </a:endParaRPr>
          </a:p>
        </p:txBody>
      </p:sp>
      <p:sp>
        <p:nvSpPr>
          <p:cNvPr id="16825" name="intervalshape"/>
          <p:cNvSpPr txBox="1"/>
          <p:nvPr>
            <p:custDataLst>
              <p:tags r:id="rId27"/>
            </p:custDataLst>
          </p:nvPr>
        </p:nvSpPr>
        <p:spPr>
          <a:xfrm>
            <a:off x="5698068" y="3996408"/>
            <a:ext cx="787075" cy="243656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spAutoFit/>
          </a:bodyPr>
          <a:lstStyle/>
          <a:p>
            <a:r>
              <a:rPr lang="en-US" sz="1000" smtClean="0">
                <a:latin typeface=""/>
              </a:rPr>
              <a:t>6/18 - 6/22</a:t>
            </a:r>
            <a:endParaRPr lang="en-US" sz="1000">
              <a:latin typeface=""/>
            </a:endParaRPr>
          </a:p>
        </p:txBody>
      </p:sp>
      <p:sp>
        <p:nvSpPr>
          <p:cNvPr id="16827" name="intervalshape"/>
          <p:cNvSpPr txBox="1"/>
          <p:nvPr>
            <p:custDataLst>
              <p:tags r:id="rId28"/>
            </p:custDataLst>
          </p:nvPr>
        </p:nvSpPr>
        <p:spPr>
          <a:xfrm>
            <a:off x="2716395" y="3632823"/>
            <a:ext cx="2353528" cy="141064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r">
              <a:lnSpc>
                <a:spcPts val="1050"/>
              </a:lnSpc>
            </a:pPr>
            <a:r>
              <a:rPr lang="en-US" sz="1100" b="1" smtClean="0">
                <a:solidFill>
                  <a:srgbClr val="000001"/>
                </a:solidFill>
                <a:latin typeface=""/>
              </a:rPr>
              <a:t>Plaster</a:t>
            </a:r>
            <a:endParaRPr lang="en-US" sz="1100" b="1">
              <a:solidFill>
                <a:srgbClr val="000001"/>
              </a:solidFill>
              <a:latin typeface=""/>
            </a:endParaRPr>
          </a:p>
        </p:txBody>
      </p:sp>
      <p:sp>
        <p:nvSpPr>
          <p:cNvPr id="16833" name="intervalshape"/>
          <p:cNvSpPr txBox="1"/>
          <p:nvPr>
            <p:custDataLst>
              <p:tags r:id="rId29"/>
            </p:custDataLst>
          </p:nvPr>
        </p:nvSpPr>
        <p:spPr>
          <a:xfrm>
            <a:off x="5539467" y="3539208"/>
            <a:ext cx="716543" cy="243656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spAutoFit/>
          </a:bodyPr>
          <a:lstStyle/>
          <a:p>
            <a:r>
              <a:rPr lang="en-US" sz="1000" smtClean="0">
                <a:latin typeface=""/>
              </a:rPr>
              <a:t>6/5 - 6/17</a:t>
            </a:r>
            <a:endParaRPr lang="en-US" sz="1000">
              <a:latin typeface=""/>
            </a:endParaRPr>
          </a:p>
        </p:txBody>
      </p:sp>
      <p:sp>
        <p:nvSpPr>
          <p:cNvPr id="16835" name="intervalshape"/>
          <p:cNvSpPr txBox="1"/>
          <p:nvPr>
            <p:custDataLst>
              <p:tags r:id="rId30"/>
            </p:custDataLst>
          </p:nvPr>
        </p:nvSpPr>
        <p:spPr>
          <a:xfrm>
            <a:off x="2790570" y="3175624"/>
            <a:ext cx="2089033" cy="141064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r">
              <a:lnSpc>
                <a:spcPts val="1050"/>
              </a:lnSpc>
            </a:pPr>
            <a:r>
              <a:rPr lang="en-US" sz="1100" b="1" smtClean="0">
                <a:solidFill>
                  <a:srgbClr val="000001"/>
                </a:solidFill>
                <a:latin typeface=""/>
              </a:rPr>
              <a:t>Insulation</a:t>
            </a:r>
            <a:endParaRPr lang="en-US" sz="1100" b="1">
              <a:solidFill>
                <a:srgbClr val="000001"/>
              </a:solidFill>
              <a:latin typeface=""/>
            </a:endParaRPr>
          </a:p>
        </p:txBody>
      </p:sp>
      <p:sp>
        <p:nvSpPr>
          <p:cNvPr id="16841" name="intervalshape"/>
          <p:cNvSpPr txBox="1"/>
          <p:nvPr>
            <p:custDataLst>
              <p:tags r:id="rId31"/>
            </p:custDataLst>
          </p:nvPr>
        </p:nvSpPr>
        <p:spPr>
          <a:xfrm>
            <a:off x="5063663" y="3082009"/>
            <a:ext cx="716543" cy="243656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spAutoFit/>
          </a:bodyPr>
          <a:lstStyle/>
          <a:p>
            <a:r>
              <a:rPr lang="en-US" sz="1000" smtClean="0">
                <a:latin typeface=""/>
              </a:rPr>
              <a:t>5/30 - 6/2</a:t>
            </a:r>
            <a:endParaRPr lang="en-US" sz="1000">
              <a:latin typeface=""/>
            </a:endParaRPr>
          </a:p>
        </p:txBody>
      </p:sp>
      <p:sp>
        <p:nvSpPr>
          <p:cNvPr id="16843" name="intervalshape"/>
          <p:cNvSpPr txBox="1"/>
          <p:nvPr>
            <p:custDataLst>
              <p:tags r:id="rId32"/>
            </p:custDataLst>
          </p:nvPr>
        </p:nvSpPr>
        <p:spPr>
          <a:xfrm>
            <a:off x="3316109" y="2718424"/>
            <a:ext cx="1436613" cy="141064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r">
              <a:lnSpc>
                <a:spcPts val="1050"/>
              </a:lnSpc>
            </a:pPr>
            <a:r>
              <a:rPr lang="en-US" sz="1100" b="1" smtClean="0">
                <a:solidFill>
                  <a:srgbClr val="000001"/>
                </a:solidFill>
                <a:latin typeface=""/>
              </a:rPr>
              <a:t>Wiring and Duct work</a:t>
            </a:r>
            <a:endParaRPr lang="en-US" sz="1100" b="1">
              <a:solidFill>
                <a:srgbClr val="000001"/>
              </a:solidFill>
              <a:latin typeface=""/>
            </a:endParaRPr>
          </a:p>
        </p:txBody>
      </p:sp>
      <p:sp>
        <p:nvSpPr>
          <p:cNvPr id="16849" name="intervalshape"/>
          <p:cNvSpPr txBox="1"/>
          <p:nvPr>
            <p:custDataLst>
              <p:tags r:id="rId33"/>
            </p:custDataLst>
          </p:nvPr>
        </p:nvSpPr>
        <p:spPr>
          <a:xfrm>
            <a:off x="5063663" y="2624809"/>
            <a:ext cx="716543" cy="243656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spAutoFit/>
          </a:bodyPr>
          <a:lstStyle/>
          <a:p>
            <a:r>
              <a:rPr lang="en-US" sz="1000" smtClean="0">
                <a:latin typeface=""/>
              </a:rPr>
              <a:t>5/26 - 6/2</a:t>
            </a:r>
            <a:endParaRPr lang="en-US" sz="1000">
              <a:latin typeface=""/>
            </a:endParaRPr>
          </a:p>
        </p:txBody>
      </p:sp>
      <p:sp>
        <p:nvSpPr>
          <p:cNvPr id="16851" name="intervalshape"/>
          <p:cNvSpPr txBox="1"/>
          <p:nvPr>
            <p:custDataLst>
              <p:tags r:id="rId34"/>
            </p:custDataLst>
          </p:nvPr>
        </p:nvSpPr>
        <p:spPr>
          <a:xfrm>
            <a:off x="2436157" y="2261224"/>
            <a:ext cx="2157964" cy="141064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r">
              <a:lnSpc>
                <a:spcPts val="1050"/>
              </a:lnSpc>
            </a:pPr>
            <a:r>
              <a:rPr lang="en-US" sz="1100" b="1" smtClean="0">
                <a:solidFill>
                  <a:srgbClr val="000001"/>
                </a:solidFill>
                <a:latin typeface=""/>
              </a:rPr>
              <a:t>Roofing</a:t>
            </a:r>
            <a:endParaRPr lang="en-US" sz="1100" b="1">
              <a:solidFill>
                <a:srgbClr val="000001"/>
              </a:solidFill>
              <a:latin typeface=""/>
            </a:endParaRPr>
          </a:p>
        </p:txBody>
      </p:sp>
      <p:sp>
        <p:nvSpPr>
          <p:cNvPr id="16857" name="intervalshape"/>
          <p:cNvSpPr txBox="1"/>
          <p:nvPr>
            <p:custDataLst>
              <p:tags r:id="rId35"/>
            </p:custDataLst>
          </p:nvPr>
        </p:nvSpPr>
        <p:spPr>
          <a:xfrm>
            <a:off x="4778181" y="2167609"/>
            <a:ext cx="787075" cy="243656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spAutoFit/>
          </a:bodyPr>
          <a:lstStyle/>
          <a:p>
            <a:r>
              <a:rPr lang="en-US" sz="1000" smtClean="0">
                <a:latin typeface=""/>
              </a:rPr>
              <a:t>5/21 - 5/24</a:t>
            </a:r>
            <a:endParaRPr lang="en-US" sz="1000">
              <a:latin typeface=""/>
            </a:endParaRPr>
          </a:p>
        </p:txBody>
      </p:sp>
      <p:sp>
        <p:nvSpPr>
          <p:cNvPr id="16859" name="intervalshape"/>
          <p:cNvSpPr txBox="1"/>
          <p:nvPr>
            <p:custDataLst>
              <p:tags r:id="rId36"/>
            </p:custDataLst>
          </p:nvPr>
        </p:nvSpPr>
        <p:spPr>
          <a:xfrm>
            <a:off x="2516887" y="1804022"/>
            <a:ext cx="1125629" cy="141064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r">
              <a:lnSpc>
                <a:spcPts val="1050"/>
              </a:lnSpc>
            </a:pPr>
            <a:r>
              <a:rPr lang="en-US" sz="1100" b="1" smtClean="0">
                <a:solidFill>
                  <a:srgbClr val="000001"/>
                </a:solidFill>
                <a:latin typeface=""/>
              </a:rPr>
              <a:t>Framing</a:t>
            </a:r>
            <a:endParaRPr lang="en-US" sz="1100" b="1">
              <a:solidFill>
                <a:srgbClr val="000001"/>
              </a:solidFill>
              <a:latin typeface=""/>
            </a:endParaRPr>
          </a:p>
        </p:txBody>
      </p:sp>
      <p:sp>
        <p:nvSpPr>
          <p:cNvPr id="16865" name="intervalshape"/>
          <p:cNvSpPr txBox="1"/>
          <p:nvPr>
            <p:custDataLst>
              <p:tags r:id="rId37"/>
            </p:custDataLst>
          </p:nvPr>
        </p:nvSpPr>
        <p:spPr>
          <a:xfrm>
            <a:off x="4809902" y="1710409"/>
            <a:ext cx="787075" cy="243656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spAutoFit/>
          </a:bodyPr>
          <a:lstStyle/>
          <a:p>
            <a:r>
              <a:rPr lang="en-US" sz="1000" smtClean="0">
                <a:latin typeface=""/>
              </a:rPr>
              <a:t>4/21 - 5/25</a:t>
            </a:r>
            <a:endParaRPr lang="en-US" sz="1000">
              <a:latin typeface=""/>
            </a:endParaRPr>
          </a:p>
        </p:txBody>
      </p:sp>
      <p:sp>
        <p:nvSpPr>
          <p:cNvPr id="16867" name="intervalshape"/>
          <p:cNvSpPr txBox="1"/>
          <p:nvPr>
            <p:custDataLst>
              <p:tags r:id="rId38"/>
            </p:custDataLst>
          </p:nvPr>
        </p:nvSpPr>
        <p:spPr>
          <a:xfrm>
            <a:off x="1722234" y="1346822"/>
            <a:ext cx="1729961" cy="141064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r">
              <a:lnSpc>
                <a:spcPts val="1050"/>
              </a:lnSpc>
            </a:pPr>
            <a:r>
              <a:rPr lang="en-US" sz="1100" b="1" smtClean="0">
                <a:solidFill>
                  <a:srgbClr val="000001"/>
                </a:solidFill>
                <a:latin typeface=""/>
              </a:rPr>
              <a:t>Pour Foundation</a:t>
            </a:r>
            <a:endParaRPr lang="en-US" sz="1100" b="1">
              <a:solidFill>
                <a:srgbClr val="000001"/>
              </a:solidFill>
              <a:latin typeface=""/>
            </a:endParaRPr>
          </a:p>
        </p:txBody>
      </p:sp>
      <p:sp>
        <p:nvSpPr>
          <p:cNvPr id="16873" name="intervalshape"/>
          <p:cNvSpPr txBox="1"/>
          <p:nvPr>
            <p:custDataLst>
              <p:tags r:id="rId39"/>
            </p:custDataLst>
          </p:nvPr>
        </p:nvSpPr>
        <p:spPr>
          <a:xfrm>
            <a:off x="3763136" y="1253209"/>
            <a:ext cx="787075" cy="243656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spAutoFit/>
          </a:bodyPr>
          <a:lstStyle/>
          <a:p>
            <a:r>
              <a:rPr lang="en-US" sz="1000" smtClean="0">
                <a:latin typeface=""/>
              </a:rPr>
              <a:t>4/15 - 4/22</a:t>
            </a:r>
            <a:endParaRPr lang="en-US" sz="1000">
              <a:latin typeface=""/>
            </a:endParaRPr>
          </a:p>
        </p:txBody>
      </p:sp>
      <p:sp>
        <p:nvSpPr>
          <p:cNvPr id="16875" name="intervalshape"/>
          <p:cNvSpPr txBox="1"/>
          <p:nvPr>
            <p:custDataLst>
              <p:tags r:id="rId40"/>
            </p:custDataLst>
          </p:nvPr>
        </p:nvSpPr>
        <p:spPr>
          <a:xfrm>
            <a:off x="678532" y="889624"/>
            <a:ext cx="2488181" cy="141064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r">
              <a:lnSpc>
                <a:spcPts val="1050"/>
              </a:lnSpc>
            </a:pPr>
            <a:r>
              <a:rPr lang="en-US" sz="1100" b="1" smtClean="0">
                <a:solidFill>
                  <a:srgbClr val="000001"/>
                </a:solidFill>
                <a:latin typeface=""/>
              </a:rPr>
              <a:t>Demolition</a:t>
            </a:r>
            <a:endParaRPr lang="en-US" sz="1100" b="1">
              <a:solidFill>
                <a:srgbClr val="000001"/>
              </a:solidFill>
              <a:latin typeface=""/>
            </a:endParaRPr>
          </a:p>
        </p:txBody>
      </p:sp>
      <p:sp>
        <p:nvSpPr>
          <p:cNvPr id="16881" name="intervalshape"/>
          <p:cNvSpPr txBox="1"/>
          <p:nvPr>
            <p:custDataLst>
              <p:tags r:id="rId41"/>
            </p:custDataLst>
          </p:nvPr>
        </p:nvSpPr>
        <p:spPr>
          <a:xfrm>
            <a:off x="3382493" y="796009"/>
            <a:ext cx="716543" cy="243656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spAutoFit/>
          </a:bodyPr>
          <a:lstStyle/>
          <a:p>
            <a:r>
              <a:rPr lang="en-US" sz="1000" smtClean="0">
                <a:latin typeface=""/>
              </a:rPr>
              <a:t>4/6 - 4/10</a:t>
            </a:r>
            <a:endParaRPr lang="en-US" sz="1000">
              <a:latin typeface=""/>
            </a:endParaRPr>
          </a:p>
        </p:txBody>
      </p:sp>
      <p:sp>
        <p:nvSpPr>
          <p:cNvPr id="16883" name="intervalshape"/>
          <p:cNvSpPr txBox="1"/>
          <p:nvPr>
            <p:custDataLst>
              <p:tags r:id="rId42"/>
            </p:custDataLst>
          </p:nvPr>
        </p:nvSpPr>
        <p:spPr>
          <a:xfrm>
            <a:off x="-149355" y="432424"/>
            <a:ext cx="1888659" cy="141064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r">
              <a:lnSpc>
                <a:spcPts val="1050"/>
              </a:lnSpc>
            </a:pPr>
            <a:r>
              <a:rPr lang="en-US" sz="1100" b="1" smtClean="0">
                <a:solidFill>
                  <a:srgbClr val="000001"/>
                </a:solidFill>
                <a:latin typeface=""/>
              </a:rPr>
              <a:t>Permitting</a:t>
            </a:r>
            <a:endParaRPr lang="en-US" sz="1100" b="1">
              <a:solidFill>
                <a:srgbClr val="000001"/>
              </a:solidFill>
              <a:latin typeface=""/>
            </a:endParaRPr>
          </a:p>
        </p:txBody>
      </p:sp>
      <p:sp>
        <p:nvSpPr>
          <p:cNvPr id="16889" name="intervalshape"/>
          <p:cNvSpPr txBox="1"/>
          <p:nvPr>
            <p:custDataLst>
              <p:tags r:id="rId43"/>
            </p:custDataLst>
          </p:nvPr>
        </p:nvSpPr>
        <p:spPr>
          <a:xfrm>
            <a:off x="3192172" y="338809"/>
            <a:ext cx="716543" cy="243656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spAutoFit/>
          </a:bodyPr>
          <a:lstStyle/>
          <a:p>
            <a:r>
              <a:rPr lang="en-US" sz="1000" smtClean="0">
                <a:latin typeface=""/>
              </a:rPr>
              <a:t>2/21 - 4/4</a:t>
            </a:r>
            <a:endParaRPr lang="en-US" sz="1000">
              <a:latin typeface="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1524000"/>
            <a:ext cx="1317003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3452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0"/>
            <a:ext cx="4572000" cy="6890235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865741" y="6623971"/>
            <a:ext cx="32672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>
                <a:solidFill>
                  <a:schemeClr val="bg1">
                    <a:lumMod val="95000"/>
                  </a:schemeClr>
                </a:solidFill>
              </a:rPr>
              <a:t>Copyright © 2012, Office Timeline, LLC.  All rights reserved.</a:t>
            </a:r>
            <a:endParaRPr lang="en-US" sz="1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00600" y="317572"/>
            <a:ext cx="40464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D2472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Award winning, </a:t>
            </a:r>
            <a:r>
              <a:rPr lang="en-US" i="1" dirty="0" smtClean="0">
                <a:solidFill>
                  <a:srgbClr val="D2472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free</a:t>
            </a:r>
            <a:r>
              <a:rPr lang="en-US" dirty="0" smtClean="0">
                <a:solidFill>
                  <a:srgbClr val="D2472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, timeline maker </a:t>
            </a:r>
            <a:br>
              <a:rPr lang="en-US" dirty="0" smtClean="0">
                <a:solidFill>
                  <a:srgbClr val="D2472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r>
              <a:rPr lang="en-US" dirty="0" smtClean="0">
                <a:solidFill>
                  <a:srgbClr val="D2472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for Microsoft PowerPoint</a:t>
            </a:r>
            <a:r>
              <a:rPr lang="en-US" dirty="0" smtClean="0">
                <a:solidFill>
                  <a:srgbClr val="D24726"/>
                </a:solidFill>
                <a:latin typeface="Arial"/>
                <a:ea typeface="Segoe UI" pitchFamily="34" charset="0"/>
                <a:cs typeface="Arial"/>
              </a:rPr>
              <a:t>™</a:t>
            </a:r>
          </a:p>
        </p:txBody>
      </p:sp>
      <p:sp>
        <p:nvSpPr>
          <p:cNvPr id="3" name="Rectangle 2"/>
          <p:cNvSpPr/>
          <p:nvPr/>
        </p:nvSpPr>
        <p:spPr>
          <a:xfrm>
            <a:off x="5305499" y="1521589"/>
            <a:ext cx="3541526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US" dirty="0" smtClean="0">
                <a:solidFill>
                  <a:srgbClr val="D24726"/>
                </a:solidFill>
              </a:rPr>
              <a:t>Simple, easy to use wizard.</a:t>
            </a:r>
            <a:endParaRPr lang="en-US" sz="1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900"/>
              </a:spcAft>
            </a:pPr>
            <a:r>
              <a:rPr lang="en-US" dirty="0" smtClean="0">
                <a:solidFill>
                  <a:srgbClr val="D24726"/>
                </a:solidFill>
              </a:rPr>
              <a:t>Professional, quick results.</a:t>
            </a:r>
          </a:p>
          <a:p>
            <a:pPr>
              <a:spcAft>
                <a:spcPts val="900"/>
              </a:spcAft>
            </a:pPr>
            <a:r>
              <a:rPr lang="en-US" dirty="0" smtClean="0">
                <a:solidFill>
                  <a:srgbClr val="D24726"/>
                </a:solidFill>
              </a:rPr>
              <a:t>Built directly into PowerPoint!</a:t>
            </a:r>
          </a:p>
        </p:txBody>
      </p:sp>
      <p:cxnSp>
        <p:nvCxnSpPr>
          <p:cNvPr id="24" name="Straight Connector 23"/>
          <p:cNvCxnSpPr/>
          <p:nvPr/>
        </p:nvCxnSpPr>
        <p:spPr>
          <a:xfrm flipH="1">
            <a:off x="2" y="1234757"/>
            <a:ext cx="4571999" cy="0"/>
          </a:xfrm>
          <a:prstGeom prst="line">
            <a:avLst/>
          </a:prstGeom>
          <a:ln>
            <a:solidFill>
              <a:srgbClr val="FFFFFF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572001" y="1234757"/>
            <a:ext cx="4571999" cy="0"/>
          </a:xfrm>
          <a:prstGeom prst="line">
            <a:avLst/>
          </a:prstGeom>
          <a:ln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48" name="Group 2047"/>
          <p:cNvGrpSpPr/>
          <p:nvPr/>
        </p:nvGrpSpPr>
        <p:grpSpPr>
          <a:xfrm>
            <a:off x="4547113" y="3508869"/>
            <a:ext cx="4462775" cy="2790069"/>
            <a:chOff x="4547113" y="3091297"/>
            <a:chExt cx="4462775" cy="2790069"/>
          </a:xfrm>
        </p:grpSpPr>
        <p:sp>
          <p:nvSpPr>
            <p:cNvPr id="13" name="Rectangle 12"/>
            <p:cNvSpPr/>
            <p:nvPr/>
          </p:nvSpPr>
          <p:spPr>
            <a:xfrm>
              <a:off x="4547113" y="3091297"/>
              <a:ext cx="776175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500" dirty="0" smtClean="0">
                  <a:solidFill>
                    <a:schemeClr val="bg1">
                      <a:lumMod val="85000"/>
                    </a:schemeClr>
                  </a:solidFill>
                  <a:latin typeface="Franklin Gothic Book" pitchFamily="34" charset="0"/>
                  <a:ea typeface="Segoe UI" pitchFamily="34" charset="0"/>
                  <a:cs typeface="Segoe UI" pitchFamily="34" charset="0"/>
                </a:rPr>
                <a:t>“</a:t>
              </a:r>
              <a:endParaRPr lang="en-US" sz="11500" dirty="0">
                <a:solidFill>
                  <a:schemeClr val="bg1">
                    <a:lumMod val="85000"/>
                  </a:schemeClr>
                </a:solidFill>
                <a:latin typeface="Franklin Gothic Book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323288" y="3390049"/>
              <a:ext cx="3686600" cy="2462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“I love this! I’ve been creating all these graphics manually for months and just wanted to smack myself upside the head when I saw this.”</a:t>
              </a:r>
            </a:p>
            <a:p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lvl="0"/>
              <a:r>
                <a:rPr 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“I can’t believe I’ve been using VISIO all these years!  I've been missing out.”</a:t>
              </a:r>
            </a:p>
            <a:p>
              <a:pPr lvl="0"/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r>
                <a:rPr 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“I like it because it's simple, intuitive and looks great!  I used it with a client who likes the product and has changed how she represents her project schedules.”</a:t>
              </a:r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5285666" y="3435592"/>
              <a:ext cx="0" cy="2445774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Rectangle 47"/>
          <p:cNvSpPr/>
          <p:nvPr/>
        </p:nvSpPr>
        <p:spPr>
          <a:xfrm>
            <a:off x="4948026" y="3050382"/>
            <a:ext cx="3899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  <a:t>What are professionals saying about </a:t>
            </a:r>
            <a:b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  <a:t>Office Timeline Plus?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026" name="Picture 2" descr="E:\dropbox\Dropbox\timelines\tim\bg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600200"/>
            <a:ext cx="4162425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E:\dropbox\Dropbox\timelines\tim\ico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43475" y="1600200"/>
            <a:ext cx="238125" cy="23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E:\dropbox\Dropbox\timelines\tim\ico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8026" y="1979607"/>
            <a:ext cx="238125" cy="23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E:\dropbox\Dropbox\timelines\tim\ico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8026" y="2370132"/>
            <a:ext cx="238125" cy="23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E:\dropbox\Dropbox\timelines\tim\logo.jpg">
            <a:hlinkClick r:id="rId2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565"/>
            <a:ext cx="4033838" cy="914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6255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ounded Rectangle 36"/>
          <p:cNvSpPr/>
          <p:nvPr/>
        </p:nvSpPr>
        <p:spPr>
          <a:xfrm>
            <a:off x="6324600" y="3763895"/>
            <a:ext cx="2819401" cy="3055570"/>
          </a:xfrm>
          <a:prstGeom prst="roundRect">
            <a:avLst>
              <a:gd name="adj" fmla="val 0"/>
            </a:avLst>
          </a:prstGeom>
          <a:solidFill>
            <a:srgbClr val="D24726"/>
          </a:solidFill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865741" y="6623971"/>
            <a:ext cx="32672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>
                <a:solidFill>
                  <a:schemeClr val="bg1">
                    <a:lumMod val="95000"/>
                  </a:schemeClr>
                </a:solidFill>
              </a:rPr>
              <a:t>Copyright © 2012, Office Timeline, LLC.  All rights reserved.</a:t>
            </a:r>
            <a:endParaRPr lang="en-US" sz="1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-1" y="6819465"/>
            <a:ext cx="9143999" cy="7238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ounded Rectangle 37">
            <a:hlinkClick r:id="rId2"/>
          </p:cNvPr>
          <p:cNvSpPr/>
          <p:nvPr/>
        </p:nvSpPr>
        <p:spPr>
          <a:xfrm>
            <a:off x="6471273" y="5505338"/>
            <a:ext cx="2507001" cy="577955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Learn More</a:t>
            </a:r>
            <a:endParaRPr lang="en-US" sz="24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39" name="Picture 6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9331" y="5605951"/>
            <a:ext cx="401111" cy="401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" name="Rectangle 43"/>
          <p:cNvSpPr/>
          <p:nvPr/>
        </p:nvSpPr>
        <p:spPr>
          <a:xfrm>
            <a:off x="0" y="1"/>
            <a:ext cx="9143999" cy="3828288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1" name="Picture 3" descr="E:\dropbox\Dropbox\timelines\tim\bg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9680"/>
            <a:ext cx="9144000" cy="248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E:\dropbox\Dropbox\timelines\tim\logoplus.jpg">
            <a:hlinkClick r:id="rId3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52400"/>
            <a:ext cx="3429000" cy="85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>
            <a:hlinkClick r:id="rId8"/>
          </p:cNvPr>
          <p:cNvSpPr txBox="1"/>
          <p:nvPr/>
        </p:nvSpPr>
        <p:spPr>
          <a:xfrm>
            <a:off x="6581368" y="5985757"/>
            <a:ext cx="25016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  <a:hlinkClick r:id="rId3"/>
              </a:rPr>
              <a:t>www.fppt.com/officetimeline</a:t>
            </a:r>
            <a:endParaRPr lang="en-US" sz="1400" dirty="0" smtClean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6" name="Rounded Rectangle 25">
            <a:hlinkClick r:id="rId8"/>
          </p:cNvPr>
          <p:cNvSpPr/>
          <p:nvPr/>
        </p:nvSpPr>
        <p:spPr>
          <a:xfrm>
            <a:off x="1857626" y="4462272"/>
            <a:ext cx="4226182" cy="625460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Promotion Code:  </a:t>
            </a:r>
            <a:r>
              <a:rPr lang="en-US" sz="2400" dirty="0" smtClean="0">
                <a:solidFill>
                  <a:srgbClr val="00B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FPPT2012</a:t>
            </a:r>
            <a:endParaRPr lang="en-US" sz="2400" dirty="0">
              <a:solidFill>
                <a:srgbClr val="00B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460248" y="4511040"/>
            <a:ext cx="1179576" cy="1589662"/>
            <a:chOff x="460248" y="4511040"/>
            <a:chExt cx="1179576" cy="1589662"/>
          </a:xfrm>
        </p:grpSpPr>
        <p:sp>
          <p:nvSpPr>
            <p:cNvPr id="28" name="Rectangle 27"/>
            <p:cNvSpPr/>
            <p:nvPr/>
          </p:nvSpPr>
          <p:spPr>
            <a:xfrm>
              <a:off x="460248" y="4511040"/>
              <a:ext cx="1179576" cy="158966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60248" y="4648200"/>
              <a:ext cx="117957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solidFill>
                    <a:schemeClr val="bg1">
                      <a:lumMod val="95000"/>
                    </a:schemeClr>
                  </a:solidFill>
                  <a:latin typeface="Agency FB" pitchFamily="34" charset="0"/>
                </a:rPr>
                <a:t>GET</a:t>
              </a:r>
              <a:r>
                <a:rPr lang="en-US" sz="1400" dirty="0" smtClean="0">
                  <a:solidFill>
                    <a:schemeClr val="bg1">
                      <a:lumMod val="95000"/>
                    </a:schemeClr>
                  </a:solidFill>
                  <a:latin typeface="Agency FB" pitchFamily="34" charset="0"/>
                </a:rPr>
                <a:t> </a:t>
              </a:r>
              <a:r>
                <a:rPr lang="en-US" sz="2800" dirty="0" smtClean="0">
                  <a:solidFill>
                    <a:schemeClr val="bg1">
                      <a:lumMod val="95000"/>
                    </a:schemeClr>
                  </a:solidFill>
                  <a:latin typeface="Agency FB" pitchFamily="34" charset="0"/>
                </a:rPr>
                <a:t>15% OFF!</a:t>
              </a:r>
              <a:endParaRPr lang="en-US" sz="2800" dirty="0">
                <a:solidFill>
                  <a:schemeClr val="bg1">
                    <a:lumMod val="95000"/>
                  </a:schemeClr>
                </a:solidFill>
                <a:latin typeface="Agency FB" pitchFamily="34" charset="0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1857627" y="5337640"/>
            <a:ext cx="41164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Segoe UI" pitchFamily="34" charset="0"/>
                <a:cs typeface="Segoe UI" pitchFamily="34" charset="0"/>
              </a:rPr>
              <a:t>Receive a 15% discount on your purchase of Office Timeline Plus edition when you use promotion code “FPPT2012”.</a:t>
            </a:r>
          </a:p>
        </p:txBody>
      </p:sp>
    </p:spTree>
    <p:extLst>
      <p:ext uri="{BB962C8B-B14F-4D97-AF65-F5344CB8AC3E}">
        <p14:creationId xmlns:p14="http://schemas.microsoft.com/office/powerpoint/2010/main" val="3811497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4"/>
  <p:tag name="MMPROD_UIDATA" val="&lt;database version=&quot;8.0&quot;&gt;&lt;object type=&quot;1&quot; unique_id=&quot;10001&quot;&gt;&lt;object type=&quot;2&quot; unique_id=&quot;27329&quot;&gt;&lt;object type=&quot;3&quot; unique_id=&quot;27331&quot;&gt;&lt;property id=&quot;20148&quot; value=&quot;5&quot;/&gt;&lt;property id=&quot;20300&quot; value=&quot;Slide 2&quot;/&gt;&lt;property id=&quot;20307&quot; value=&quot;265&quot;/&gt;&lt;/object&gt;&lt;object type=&quot;3&quot; unique_id=&quot;27332&quot;&gt;&lt;property id=&quot;20148&quot; value=&quot;5&quot;/&gt;&lt;property id=&quot;20300&quot; value=&quot;Slide 3&quot;/&gt;&lt;property id=&quot;20307&quot; value=&quot;266&quot;/&gt;&lt;/object&gt;&lt;object type=&quot;3&quot; unique_id=&quot;27460&quot;&gt;&lt;property id=&quot;20148&quot; value=&quot;5&quot;/&gt;&lt;property id=&quot;20300&quot; value=&quot;Slide 1&quot;/&gt;&lt;property id=&quot;20307&quot; value=&quot;270&quot;/&gt;&lt;/object&gt;&lt;/object&gt;&lt;object type=&quot;8&quot; unique_id=&quot;27337&quot;&gt;&lt;/object&gt;&lt;/object&gt;&lt;/database&gt;"/>
  <p:tag name="SECTOMILLISECCONVERTED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48,48,48,-13619152,True;;06/05/2012 00:00:00;06/17/2012 00:00:00;Plaster;1;Shape;3;;11;;10;;10;7;-16777215;-12431781;-16777216;True;185.3172;False;False;False;False;False;False;False;Fals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66,78,91,-12431781,True;;06/18/2012 00:00:00;06/22/2012 00:00:00;Flooring;1;Shape;2;;11;;10;;10;8;-16777215;-12431781;-16777216;True;165.3744;False;False;False;False;False;False;False;Fals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48,48,48,-13619152,True;;06/22/2012 00:00:00;07/19/2012 00:00:00;Finish Work;1;Shape;1;;11;;10;;10;9;-16777215;-12431781;-16777216;True;155.1505;False;False;False;False;False;False;False;Fals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66,78,91,-12431781,True;;07/25/2012 00:00:00;08/05/2012 00:00:00;Walk Through;1;Shape;0;;11;;10;;10;10;-16777215;-12431781;-16777216;True;139.7516;False;False;False;False;False;False;False;Fals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BAND" val="Timeband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INTERVALTITLETEXT" val="false"/>
  <p:tag name="TIMESCALEDATEFORMAT" val="MMM"/>
  <p:tag name="MILESTONEDATEFORMAT" val="M/d/yyyy"/>
  <p:tag name="CONFIGUREAUTOMATICFLAG" val="True"/>
  <p:tag name="TIMESCALEPOINT" val="Months"/>
  <p:tag name="CUSTOMTIMEBANDPOSITION" val="339.302"/>
  <p:tag name="TODAYMARKERFONTCHANGES" val="Calibri;11"/>
  <p:tag name="INTERVALDURATIONPOSITION" val="Hide"/>
  <p:tag name="MILESTONEDEFAULTFONT" val="Calibri;11;False;-16777216;False;False"/>
  <p:tag name="MILESTONEDATEDEFAULTFONT" val="Calibri;10;False;-14726787;False;False"/>
  <p:tag name="TASKDEFAULTFONT" val="Calibri;11;False;-16777216;False;False"/>
  <p:tag name="TASKDATEDEFAULTFONT" val="Calibri;10;False;-14726787;False;False"/>
  <p:tag name="MARKERCOLOR" val="48,48,48,True"/>
  <p:tag name="TIMELINECULTURE" val="en-US"/>
  <p:tag name="TIMESCALEFONT" val="Calibri;13;True;-1;False;False"/>
  <p:tag name="TIMELINETYPE" val="Rounded"/>
  <p:tag name="VERSION" val="1.76"/>
  <p:tag name="WORDWRAPMILESTONE" val="True"/>
  <p:tag name="WORDWRAPINTERVAL" val="False"/>
  <p:tag name="FLAGCONNECTORCOLOR" val="79,129,189,False"/>
  <p:tag name="INTERVALTHICKBAND" val="false"/>
  <p:tag name="INTERVALVERTCONNECTOR" val="True"/>
  <p:tag name="AUTOFIT" val="1"/>
  <p:tag name="INTERVALABOVE" val="true"/>
  <p:tag name="TIMEBANDROUNDED" val="true"/>
  <p:tag name="TIMEBANDTHIN" val="true"/>
  <p:tag name="SHOWFLAGDIALOG" val="Finish"/>
  <p:tag name="3DEFFECT" val="false"/>
  <p:tag name="ADJUSTINTERVALTITLETEXT_TOP" val="false"/>
  <p:tag name="INTERVALHORIZCONNECTORCOLOR" val="-3355444"/>
  <p:tag name="INTERVALVERTCONNECTORCOLOR" val="-3355444"/>
  <p:tag name="INTERVALDURATIONFORMAT" val="Days"/>
  <p:tag name="INTERVALDATEFORMAT" val="M/d"/>
  <p:tag name="INTERVALHORIZCONNECTOR" val="False"/>
  <p:tag name="INTERVALTEXT" val="Left"/>
  <p:tag name="INTERVALDATE" val="Right"/>
  <p:tag name="LEFTBANDDATE" val="Calibri;24"/>
  <p:tag name="RIGHTBANDDATE" val="Calibri;24"/>
  <p:tag name="TIMEBANDPOSCUSTOM" val="92"/>
  <p:tag name="PREVIOUSTIMEBANDPOSITION" val="51.30017"/>
  <p:tag name="TODAYMARKER" val="false"/>
  <p:tag name="TODAYMARKERABOVE" val="false"/>
  <p:tag name="ELAPSED" val="false"/>
  <p:tag name="TIMEBANDDATES" val="remove"/>
  <p:tag name="INTERVALTIMESCALEENDDATE" val="8/5/2012 12:00:00 AM"/>
  <p:tag name="INTERVALTIMESCALESTARTDATE" val="2/21/2012 12:00:00 AM"/>
  <p:tag name="CONFIGURETIMESCALEENDDATE" val="8/5/2012 12:00:00 AM"/>
  <p:tag name="CONFIGURETIMESCALESTARTDATE" val="2/21/2012 12:00:00 AM"/>
  <p:tag name="TIMEBANDPOS" val="custom"/>
  <p:tag name="TIMEBANDPOSVALUE" val="353.7021"/>
  <p:tag name="TIMEBANDCOLOR" val="173,1,1,true"/>
  <p:tag name="ACTUALTIMESCALEENDDATE" val="8/31/2012 12:00:00 AM"/>
  <p:tag name="ACTUALTIMESCALESTARTDATE" val="2/1/2012 12:00:00 AM"/>
  <p:tag name="SLIDEHEIGHT" val="40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66,78,91,-12431781,True;;07/25/2012 00:00:00;08/05/2012 00:00:00;Walk Through;1;tbName;0;;11;;10;;10;10;-16777215;-12431781;-16777216;True;139.7516;False;False;False;False;False;False;False;Fals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66,78,91,-12431781,True;;07/25/2012 00:00:00;08/05/2012 00:00:00;Walk Through;1;tbStartEndDate;0;;11;;10;;10;10;-16777215;-12431781;-16777216;True;139.7516;False;False;False;False;False;False;False;Fals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48,48,48,-13619152,True;;06/22/2012 00:00:00;07/19/2012 00:00:00;Finish Work;1;tbName;1;;11;;10;;10;9;-16777215;-12431781;-16777216;True;155.1505;False;False;False;False;False;False;False;Fals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48,48,48,-13619152,True;;06/22/2012 00:00:00;07/19/2012 00:00:00;Finish Work;1;tbStartEndDate;1;;11;;10;;10;9;-16777215;-12431781;-16777216;True;155.1505;False;False;False;False;False;False;False;Fals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66,78,91,-12431781,True;;06/18/2012 00:00:00;06/22/2012 00:00:00;Flooring;1;tbName;2;;11;;10;;10;8;-16777215;-12431781;-16777216;True;165.3744;False;False;False;False;False;False;False;Fals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66,78,91,-12431781,True;;06/18/2012 00:00:00;06/22/2012 00:00:00;Flooring;1;tbStartEndDate;2;;11;;10;;10;8;-16777215;-12431781;-16777216;True;165.3744;False;False;False;False;False;False;False;Fals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48,48,48,-13619152,True;;06/05/2012 00:00:00;06/17/2012 00:00:00;Plaster;1;tbName;3;;11;;10;;10;7;-16777215;-12431781;-16777216;True;185.3172;False;False;False;False;False;False;False;Fals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0" val="66,78,91,-12431781,True;;02/21/2012 00:00:00;04/04/2012 00:00:00;Permitting;1;Shape;10;;11;;10;;10;0;-16777215;-12431781;-16777216;True;148.7133;False;False;False;False;False;False;False;Fals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48,48,48,-13619152,True;;06/05/2012 00:00:00;06/17/2012 00:00:00;Plaster;1;tbStartEndDate;3;;11;;10;;10;7;-16777215;-12431781;-16777216;True;185.3172;False;False;False;False;False;False;False;Fals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66,78,91,-12431781,True;;05/30/2012 00:00:00;06/02/2012 00:00:00;Insulation;1;tbName;4;;11;;10;;10;6;-16777215;-12431781;-16777216;True;164.4908;False;False;False;False;False;False;False;Fals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66,78,91,-12431781,True;;05/30/2012 00:00:00;06/02/2012 00:00:00;Insulation;1;tbStartEndDate;4;;11;;10;;10;6;-16777215;-12431781;-16777216;True;164.4908;False;False;False;False;False;False;False;Fals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5" val="48,48,48,-13619152,True;;05/26/2012 00:00:00;06/02/2012 00:00:00;Wiring and Duct work;1;tbName;5;;11;;10;;10;5;-16777215;-12431781;-16777216;True;113.1191;False;False;False;False;False;False;False;Fals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5" val="48,48,48,-13619152,True;;05/26/2012 00:00:00;06/02/2012 00:00:00;Wiring and Duct work;1;tbStartEndDate;5;;11;;10;;10;5;-16777215;-12431781;-16777216;True;113.1191;False;False;False;False;False;False;False;Fals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6" val="66,78,91,-12431781,True;;05/21/2012 00:00:00;05/24/2012 00:00:00;Roofing;1;tbName;6;;11;;10;;10;4;-16777215;-12431781;-16777216;True;169.9184;False;False;False;False;False;False;False;Fals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6" val="66,78,91,-12431781,True;;05/21/2012 00:00:00;05/24/2012 00:00:00;Roofing;1;tbStartEndDate;6;;11;;10;;10;4;-16777215;-12431781;-16777216;True;169.9184;False;False;False;False;False;False;False;Fals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7" val="48,48,48,-13619152,True;;04/21/2012 00:00:00;05/25/2012 00:00:00;Framing;1;tbName;7;;11;;10;;10;3;-16777215;-12431781;-16777216;True;88.6322;False;False;False;False;False;False;False;Fals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7" val="48,48,48,-13619152,True;;04/21/2012 00:00:00;05/25/2012 00:00:00;Framing;1;tbStartEndDate;7;;11;;10;;10;3;-16777215;-12431781;-16777216;True;88.6322;False;False;False;False;False;False;False;Fals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8" val="66,78,91,-12431781,True;;04/15/2012 00:00:00;04/22/2012 00:00:00;Pour Foundation;1;tbName;8;;11;;10;;10;2;-16777215;-12431781;-16777216;True;136.2174;False;False;False;False;False;False;False;Fals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9" val="48,48,48,-13619152,True;;04/06/2012 00:00:00;04/10/2012 00:00:00;Demolition;1;Shape;9;;11;;10;;10;1;-16777215;-12431781;-16777216;True;195.9198;False;False;False;False;False;False;False;Fals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8" val="66,78,91,-12431781,True;;04/15/2012 00:00:00;04/22/2012 00:00:00;Pour Foundation;1;tbStartEndDate;8;;11;;10;;10;2;-16777215;-12431781;-16777216;True;136.2174;False;False;False;False;False;False;False;Fals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9" val="48,48,48,-13619152,True;;04/06/2012 00:00:00;04/10/2012 00:00:00;Demolition;1;tbName;9;;11;;10;;10;1;-16777215;-12431781;-16777216;True;195.9198;False;False;False;False;False;False;False;Fals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9" val="48,48,48,-13619152,True;;04/06/2012 00:00:00;04/10/2012 00:00:00;Demolition;1;tbStartEndDate;9;;11;;10;;10;1;-16777215;-12431781;-16777216;True;195.9198;False;False;False;False;False;False;False;Fals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0" val="66,78,91,-12431781,True;;02/21/2012 00:00:00;04/04/2012 00:00:00;Permitting;1;tbName;10;;11;;10;;10;0;-16777215;-12431781;-16777216;True;148.7133;False;False;False;False;False;False;False;Fals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0" val="66,78,91,-12431781,True;;02/21/2012 00:00:00;04/04/2012 00:00:00;Permitting;1;tbStartEndDate;10;;11;;10;;10;0;-16777215;-12431781;-16777216;True;148.7133;False;False;False;False;False;False;False;Fals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8" val="66,78,91,-12431781,True;;04/15/2012 00:00:00;04/22/2012 00:00:00;Pour Foundation;1;Shape;8;;11;;10;;10;2;-16777215;-12431781;-16777216;True;136.2174;False;False;False;False;False;False;False;Fals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7" val="48,48,48,-13619152,True;;04/21/2012 00:00:00;05/25/2012 00:00:00;Framing;1;Shape;7;;11;;10;;10;3;-16777215;-12431781;-16777216;True;88.6322;False;False;False;False;False;False;False;Fals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6" val="66,78,91,-12431781,True;;05/21/2012 00:00:00;05/24/2012 00:00:00;Roofing;1;Shape;6;;11;;10;;10;4;-16777215;-12431781;-16777216;True;169.9184;False;False;False;False;False;False;False;Fals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5" val="48,48,48,-13619152,True;;05/26/2012 00:00:00;06/02/2012 00:00:00;Wiring and Duct work;1;Shape;5;;11;;10;;10;5;-16777215;-12431781;-16777216;True;113.1191;False;False;False;False;False;False;False;Fals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66,78,91,-12431781,True;;05/30/2012 00:00:00;06/02/2012 00:00:00;Insulation;1;Shape;4;;11;;10;;10;6;-16777215;-12431781;-16777216;True;164.4908;False;False;False;False;False;False;False;False"/>
</p:tagLst>
</file>

<file path=ppt/theme/theme1.xml><?xml version="1.0" encoding="utf-8"?>
<a:theme xmlns:a="http://schemas.openxmlformats.org/drawingml/2006/main" name="Office Theme">
  <a:themeElements>
    <a:clrScheme name="Custom 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D8D8D8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1928</TotalTime>
  <Words>208</Words>
  <Application>Microsoft Office PowerPoint</Application>
  <PresentationFormat>On-screen Show (4:3)</PresentationFormat>
  <Paragraphs>50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Curtis Brown</dc:creator>
  <cp:lastModifiedBy>Julian</cp:lastModifiedBy>
  <cp:revision>44</cp:revision>
  <dcterms:created xsi:type="dcterms:W3CDTF">2012-07-20T04:59:23Z</dcterms:created>
  <dcterms:modified xsi:type="dcterms:W3CDTF">2012-12-13T19:53:27Z</dcterms:modified>
</cp:coreProperties>
</file>