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6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646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840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176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335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50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98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91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5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41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940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37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37599-2820-49D1-827B-79889B4A1329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422E0-3348-4BC0-B022-E4F0D020B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566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slideLayout" Target="../slideLayouts/slideLayout6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8" Type="http://schemas.openxmlformats.org/officeDocument/2006/relationships/tags" Target="../tags/tag8.xml"/><Relationship Id="rId3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fficetimeline.com/fwlink.aspx?linkid=1030" TargetMode="External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www.fppt.com/officetimelin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6" name="intervalshape"/>
          <p:cNvSpPr/>
          <p:nvPr>
            <p:custDataLst>
              <p:tags r:id="rId2"/>
            </p:custDataLst>
          </p:nvPr>
        </p:nvSpPr>
        <p:spPr>
          <a:xfrm>
            <a:off x="6643858" y="5324323"/>
            <a:ext cx="495381" cy="203200"/>
          </a:xfrm>
          <a:prstGeom prst="chevron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21" name="intervalshape"/>
          <p:cNvSpPr/>
          <p:nvPr>
            <p:custDataLst>
              <p:tags r:id="rId3"/>
            </p:custDataLst>
          </p:nvPr>
        </p:nvSpPr>
        <p:spPr>
          <a:xfrm>
            <a:off x="6238501" y="4960409"/>
            <a:ext cx="405234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6" name="intervalshape"/>
          <p:cNvSpPr/>
          <p:nvPr>
            <p:custDataLst>
              <p:tags r:id="rId4"/>
            </p:custDataLst>
          </p:nvPr>
        </p:nvSpPr>
        <p:spPr>
          <a:xfrm>
            <a:off x="5652972" y="4596495"/>
            <a:ext cx="585406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1" name="intervalshape"/>
          <p:cNvSpPr/>
          <p:nvPr>
            <p:custDataLst>
              <p:tags r:id="rId5"/>
            </p:custDataLst>
          </p:nvPr>
        </p:nvSpPr>
        <p:spPr>
          <a:xfrm>
            <a:off x="4887271" y="4232580"/>
            <a:ext cx="765578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6" name="intervalshape"/>
          <p:cNvSpPr/>
          <p:nvPr>
            <p:custDataLst>
              <p:tags r:id="rId6"/>
            </p:custDataLst>
          </p:nvPr>
        </p:nvSpPr>
        <p:spPr>
          <a:xfrm>
            <a:off x="4031421" y="3868666"/>
            <a:ext cx="855726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1" name="intervalshape"/>
          <p:cNvSpPr/>
          <p:nvPr>
            <p:custDataLst>
              <p:tags r:id="rId7"/>
            </p:custDataLst>
          </p:nvPr>
        </p:nvSpPr>
        <p:spPr>
          <a:xfrm>
            <a:off x="3085548" y="3504752"/>
            <a:ext cx="945750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6" name="intervalshape"/>
          <p:cNvSpPr/>
          <p:nvPr>
            <p:custDataLst>
              <p:tags r:id="rId8"/>
            </p:custDataLst>
          </p:nvPr>
        </p:nvSpPr>
        <p:spPr>
          <a:xfrm>
            <a:off x="2004514" y="3140838"/>
            <a:ext cx="1080910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1" name="intervalshape"/>
          <p:cNvSpPr/>
          <p:nvPr>
            <p:custDataLst>
              <p:tags r:id="rId9"/>
            </p:custDataLst>
          </p:nvPr>
        </p:nvSpPr>
        <p:spPr>
          <a:xfrm>
            <a:off x="1193800" y="2776923"/>
            <a:ext cx="810590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What is Your Cultural Generation? 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681" name="Title 1"/>
          <p:cNvSpPr txBox="1">
            <a:spLocks/>
          </p:cNvSpPr>
          <p:nvPr/>
        </p:nvSpPr>
        <p:spPr>
          <a:xfrm>
            <a:off x="609600" y="5715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Determined by your birth </a:t>
            </a: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y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ear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155" name="pgshape"/>
          <p:cNvSpPr/>
          <p:nvPr>
            <p:custDataLst>
              <p:tags r:id="rId10"/>
            </p:custDataLst>
          </p:nvPr>
        </p:nvSpPr>
        <p:spPr>
          <a:xfrm>
            <a:off x="1193800" y="1905009"/>
            <a:ext cx="6756400" cy="508000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7" name="pgshape"/>
          <p:cNvSpPr txBox="1"/>
          <p:nvPr>
            <p:custDataLst>
              <p:tags r:id="rId11"/>
            </p:custDataLst>
          </p:nvPr>
        </p:nvSpPr>
        <p:spPr>
          <a:xfrm>
            <a:off x="119380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1883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2159" name="pgshape"/>
          <p:cNvCxnSpPr/>
          <p:nvPr/>
        </p:nvCxnSpPr>
        <p:spPr>
          <a:xfrm>
            <a:off x="1869440" y="2057409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0" name="pgshape"/>
          <p:cNvSpPr txBox="1"/>
          <p:nvPr>
            <p:custDataLst>
              <p:tags r:id="rId12"/>
            </p:custDataLst>
          </p:nvPr>
        </p:nvSpPr>
        <p:spPr>
          <a:xfrm>
            <a:off x="186944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1898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2162" name="pgshape"/>
          <p:cNvCxnSpPr/>
          <p:nvPr/>
        </p:nvCxnSpPr>
        <p:spPr>
          <a:xfrm>
            <a:off x="2545080" y="2057409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3" name="pgshape"/>
          <p:cNvSpPr txBox="1"/>
          <p:nvPr>
            <p:custDataLst>
              <p:tags r:id="rId13"/>
            </p:custDataLst>
          </p:nvPr>
        </p:nvSpPr>
        <p:spPr>
          <a:xfrm>
            <a:off x="254508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1913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2165" name="pgshape"/>
          <p:cNvCxnSpPr/>
          <p:nvPr/>
        </p:nvCxnSpPr>
        <p:spPr>
          <a:xfrm>
            <a:off x="3220720" y="2057409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6" name="pgshape"/>
          <p:cNvSpPr txBox="1"/>
          <p:nvPr>
            <p:custDataLst>
              <p:tags r:id="rId14"/>
            </p:custDataLst>
          </p:nvPr>
        </p:nvSpPr>
        <p:spPr>
          <a:xfrm>
            <a:off x="322072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1928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2168" name="pgshape"/>
          <p:cNvCxnSpPr/>
          <p:nvPr/>
        </p:nvCxnSpPr>
        <p:spPr>
          <a:xfrm>
            <a:off x="3896360" y="2057409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9" name="pgshape"/>
          <p:cNvSpPr txBox="1"/>
          <p:nvPr>
            <p:custDataLst>
              <p:tags r:id="rId15"/>
            </p:custDataLst>
          </p:nvPr>
        </p:nvSpPr>
        <p:spPr>
          <a:xfrm>
            <a:off x="389636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1943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2171" name="pgshape"/>
          <p:cNvCxnSpPr/>
          <p:nvPr/>
        </p:nvCxnSpPr>
        <p:spPr>
          <a:xfrm>
            <a:off x="4572000" y="2057409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2" name="pgshape"/>
          <p:cNvSpPr txBox="1"/>
          <p:nvPr>
            <p:custDataLst>
              <p:tags r:id="rId16"/>
            </p:custDataLst>
          </p:nvPr>
        </p:nvSpPr>
        <p:spPr>
          <a:xfrm>
            <a:off x="457200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1958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2174" name="pgshape"/>
          <p:cNvCxnSpPr/>
          <p:nvPr/>
        </p:nvCxnSpPr>
        <p:spPr>
          <a:xfrm>
            <a:off x="5247640" y="2057409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5" name="pgshape"/>
          <p:cNvSpPr txBox="1"/>
          <p:nvPr>
            <p:custDataLst>
              <p:tags r:id="rId17"/>
            </p:custDataLst>
          </p:nvPr>
        </p:nvSpPr>
        <p:spPr>
          <a:xfrm>
            <a:off x="524764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1973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2177" name="pgshape"/>
          <p:cNvCxnSpPr/>
          <p:nvPr/>
        </p:nvCxnSpPr>
        <p:spPr>
          <a:xfrm>
            <a:off x="5923280" y="2057409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8" name="pgshape"/>
          <p:cNvSpPr txBox="1"/>
          <p:nvPr>
            <p:custDataLst>
              <p:tags r:id="rId18"/>
            </p:custDataLst>
          </p:nvPr>
        </p:nvSpPr>
        <p:spPr>
          <a:xfrm>
            <a:off x="592328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1988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2180" name="pgshape"/>
          <p:cNvCxnSpPr/>
          <p:nvPr/>
        </p:nvCxnSpPr>
        <p:spPr>
          <a:xfrm>
            <a:off x="6598920" y="2057409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1" name="pgshape"/>
          <p:cNvSpPr txBox="1"/>
          <p:nvPr>
            <p:custDataLst>
              <p:tags r:id="rId19"/>
            </p:custDataLst>
          </p:nvPr>
        </p:nvSpPr>
        <p:spPr>
          <a:xfrm>
            <a:off x="659892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2003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2183" name="pgshape"/>
          <p:cNvCxnSpPr/>
          <p:nvPr/>
        </p:nvCxnSpPr>
        <p:spPr>
          <a:xfrm>
            <a:off x="7274560" y="2057409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4" name="pgshape"/>
          <p:cNvSpPr txBox="1"/>
          <p:nvPr>
            <p:custDataLst>
              <p:tags r:id="rId20"/>
            </p:custDataLst>
          </p:nvPr>
        </p:nvSpPr>
        <p:spPr>
          <a:xfrm>
            <a:off x="7274560" y="1905009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chemeClr val="bg1"/>
                </a:solidFill>
                <a:latin typeface="Calibri"/>
              </a:rPr>
              <a:t>2018</a:t>
            </a:r>
            <a:endParaRPr lang="en-US" sz="130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186" name="pgshape"/>
          <p:cNvSpPr/>
          <p:nvPr>
            <p:custDataLst>
              <p:tags r:id="rId21"/>
            </p:custDataLst>
          </p:nvPr>
        </p:nvSpPr>
        <p:spPr>
          <a:xfrm>
            <a:off x="1219200" y="1905009"/>
            <a:ext cx="5812134" cy="63500"/>
          </a:xfrm>
          <a:prstGeom prst="roundRect">
            <a:avLst/>
          </a:prstGeom>
          <a:solidFill>
            <a:srgbClr val="02B2EE">
              <a:alpha val="7500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7" name="pgshape"/>
          <p:cNvSpPr/>
          <p:nvPr/>
        </p:nvSpPr>
        <p:spPr>
          <a:xfrm rot="10800000">
            <a:off x="6967834" y="1790709"/>
            <a:ext cx="127000" cy="1397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8" name="pgshape"/>
          <p:cNvSpPr txBox="1"/>
          <p:nvPr>
            <p:custDataLst>
              <p:tags r:id="rId22"/>
            </p:custDataLst>
          </p:nvPr>
        </p:nvSpPr>
        <p:spPr>
          <a:xfrm>
            <a:off x="6713834" y="1549409"/>
            <a:ext cx="532518" cy="261610"/>
          </a:xfrm>
          <a:prstGeom prst="rect">
            <a:avLst/>
          </a:prstGeom>
          <a:noFill/>
        </p:spPr>
        <p:txBody>
          <a:bodyPr vert="horz" wrap="none" rtlCol="0" anchor="ctr" anchorCtr="1">
            <a:spAutoFit/>
          </a:bodyPr>
          <a:lstStyle/>
          <a:p>
            <a:r>
              <a:rPr lang="en-US" sz="1100" smtClean="0">
                <a:latin typeface="Calibri"/>
              </a:rPr>
              <a:t>Today</a:t>
            </a:r>
            <a:endParaRPr lang="en-US" sz="1100">
              <a:latin typeface="Calibri"/>
            </a:endParaRPr>
          </a:p>
        </p:txBody>
      </p:sp>
      <p:sp>
        <p:nvSpPr>
          <p:cNvPr id="2189" name="intervalshape"/>
          <p:cNvSpPr txBox="1"/>
          <p:nvPr>
            <p:custDataLst>
              <p:tags r:id="rId23"/>
            </p:custDataLst>
          </p:nvPr>
        </p:nvSpPr>
        <p:spPr>
          <a:xfrm>
            <a:off x="2068014" y="2788755"/>
            <a:ext cx="1158972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Lost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2192" name="intervalshape"/>
          <p:cNvSpPr txBox="1"/>
          <p:nvPr>
            <p:custDataLst>
              <p:tags r:id="rId24"/>
            </p:custDataLst>
          </p:nvPr>
        </p:nvSpPr>
        <p:spPr>
          <a:xfrm>
            <a:off x="254000" y="2806997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FF0000"/>
                </a:solidFill>
              </a:rPr>
              <a:t>1883  –  1900</a:t>
            </a:r>
            <a:endParaRPr lang="en-US" sz="1100" b="1">
              <a:solidFill>
                <a:srgbClr val="FF0000"/>
              </a:solidFill>
            </a:endParaRPr>
          </a:p>
        </p:txBody>
      </p:sp>
      <p:sp>
        <p:nvSpPr>
          <p:cNvPr id="2194" name="intervalshape"/>
          <p:cNvSpPr txBox="1"/>
          <p:nvPr>
            <p:custDataLst>
              <p:tags r:id="rId25"/>
            </p:custDataLst>
          </p:nvPr>
        </p:nvSpPr>
        <p:spPr>
          <a:xfrm>
            <a:off x="3149049" y="3152669"/>
            <a:ext cx="1452321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Greatest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2197" name="intervalshape"/>
          <p:cNvSpPr txBox="1"/>
          <p:nvPr>
            <p:custDataLst>
              <p:tags r:id="rId26"/>
            </p:custDataLst>
          </p:nvPr>
        </p:nvSpPr>
        <p:spPr>
          <a:xfrm>
            <a:off x="1064714" y="3170912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FF0000"/>
                </a:solidFill>
              </a:rPr>
              <a:t>1901  –  1924</a:t>
            </a:r>
            <a:endParaRPr lang="en-US" sz="1100" b="1">
              <a:solidFill>
                <a:srgbClr val="FF0000"/>
              </a:solidFill>
            </a:endParaRPr>
          </a:p>
        </p:txBody>
      </p:sp>
      <p:sp>
        <p:nvSpPr>
          <p:cNvPr id="2199" name="intervalshape"/>
          <p:cNvSpPr txBox="1"/>
          <p:nvPr>
            <p:custDataLst>
              <p:tags r:id="rId27"/>
            </p:custDataLst>
          </p:nvPr>
        </p:nvSpPr>
        <p:spPr>
          <a:xfrm>
            <a:off x="4094921" y="3516584"/>
            <a:ext cx="1243930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Silent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2202" name="intervalshape"/>
          <p:cNvSpPr txBox="1"/>
          <p:nvPr>
            <p:custDataLst>
              <p:tags r:id="rId28"/>
            </p:custDataLst>
          </p:nvPr>
        </p:nvSpPr>
        <p:spPr>
          <a:xfrm>
            <a:off x="2145748" y="3534826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FF0000"/>
                </a:solidFill>
              </a:rPr>
              <a:t>1925  –  1945</a:t>
            </a:r>
            <a:endParaRPr lang="en-US" sz="1100" b="1">
              <a:solidFill>
                <a:srgbClr val="FF0000"/>
              </a:solidFill>
            </a:endParaRPr>
          </a:p>
        </p:txBody>
      </p:sp>
      <p:sp>
        <p:nvSpPr>
          <p:cNvPr id="2204" name="intervalshape"/>
          <p:cNvSpPr txBox="1"/>
          <p:nvPr>
            <p:custDataLst>
              <p:tags r:id="rId29"/>
            </p:custDataLst>
          </p:nvPr>
        </p:nvSpPr>
        <p:spPr>
          <a:xfrm>
            <a:off x="4950771" y="3880498"/>
            <a:ext cx="1607812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 Baby Boomers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2207" name="intervalshape"/>
          <p:cNvSpPr txBox="1"/>
          <p:nvPr>
            <p:custDataLst>
              <p:tags r:id="rId30"/>
            </p:custDataLst>
          </p:nvPr>
        </p:nvSpPr>
        <p:spPr>
          <a:xfrm>
            <a:off x="3091621" y="3898740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FF0000"/>
                </a:solidFill>
              </a:rPr>
              <a:t>1946  –  1964</a:t>
            </a:r>
            <a:endParaRPr lang="en-US" sz="1100" b="1">
              <a:solidFill>
                <a:srgbClr val="FF0000"/>
              </a:solidFill>
            </a:endParaRPr>
          </a:p>
        </p:txBody>
      </p:sp>
      <p:sp>
        <p:nvSpPr>
          <p:cNvPr id="2209" name="intervalshape"/>
          <p:cNvSpPr txBox="1"/>
          <p:nvPr>
            <p:custDataLst>
              <p:tags r:id="rId31"/>
            </p:custDataLst>
          </p:nvPr>
        </p:nvSpPr>
        <p:spPr>
          <a:xfrm>
            <a:off x="5716473" y="4244412"/>
            <a:ext cx="1445839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 Generation X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2212" name="intervalshape"/>
          <p:cNvSpPr txBox="1"/>
          <p:nvPr>
            <p:custDataLst>
              <p:tags r:id="rId32"/>
            </p:custDataLst>
          </p:nvPr>
        </p:nvSpPr>
        <p:spPr>
          <a:xfrm>
            <a:off x="3947471" y="4262655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FF0000"/>
                </a:solidFill>
              </a:rPr>
              <a:t>1965  –  1981</a:t>
            </a:r>
            <a:endParaRPr lang="en-US" sz="1100" b="1">
              <a:solidFill>
                <a:srgbClr val="FF0000"/>
              </a:solidFill>
            </a:endParaRPr>
          </a:p>
        </p:txBody>
      </p:sp>
      <p:sp>
        <p:nvSpPr>
          <p:cNvPr id="2214" name="intervalshape"/>
          <p:cNvSpPr txBox="1"/>
          <p:nvPr>
            <p:custDataLst>
              <p:tags r:id="rId33"/>
            </p:custDataLst>
          </p:nvPr>
        </p:nvSpPr>
        <p:spPr>
          <a:xfrm>
            <a:off x="6302002" y="4608326"/>
            <a:ext cx="1490793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Millennial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2217" name="intervalshape"/>
          <p:cNvSpPr txBox="1"/>
          <p:nvPr>
            <p:custDataLst>
              <p:tags r:id="rId34"/>
            </p:custDataLst>
          </p:nvPr>
        </p:nvSpPr>
        <p:spPr>
          <a:xfrm>
            <a:off x="4713172" y="4626569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FF0000"/>
                </a:solidFill>
              </a:rPr>
              <a:t>1982  –  1994</a:t>
            </a:r>
            <a:endParaRPr lang="en-US" sz="1100" b="1">
              <a:solidFill>
                <a:srgbClr val="FF0000"/>
              </a:solidFill>
            </a:endParaRPr>
          </a:p>
        </p:txBody>
      </p:sp>
      <p:sp>
        <p:nvSpPr>
          <p:cNvPr id="2219" name="intervalshape"/>
          <p:cNvSpPr txBox="1"/>
          <p:nvPr>
            <p:custDataLst>
              <p:tags r:id="rId35"/>
            </p:custDataLst>
          </p:nvPr>
        </p:nvSpPr>
        <p:spPr>
          <a:xfrm>
            <a:off x="6707358" y="4972240"/>
            <a:ext cx="1287600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Generation Z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2222" name="intervalshape"/>
          <p:cNvSpPr txBox="1"/>
          <p:nvPr>
            <p:custDataLst>
              <p:tags r:id="rId36"/>
            </p:custDataLst>
          </p:nvPr>
        </p:nvSpPr>
        <p:spPr>
          <a:xfrm>
            <a:off x="5298701" y="4990483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FF0000"/>
                </a:solidFill>
              </a:rPr>
              <a:t>1995  –  2003</a:t>
            </a:r>
            <a:endParaRPr lang="en-US" sz="1100" b="1">
              <a:solidFill>
                <a:srgbClr val="FF0000"/>
              </a:solidFill>
            </a:endParaRPr>
          </a:p>
        </p:txBody>
      </p:sp>
      <p:sp>
        <p:nvSpPr>
          <p:cNvPr id="2224" name="intervalshape"/>
          <p:cNvSpPr txBox="1"/>
          <p:nvPr>
            <p:custDataLst>
              <p:tags r:id="rId37"/>
            </p:custDataLst>
          </p:nvPr>
        </p:nvSpPr>
        <p:spPr>
          <a:xfrm>
            <a:off x="7202864" y="5336155"/>
            <a:ext cx="1726263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Always-On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2227" name="intervalshape"/>
          <p:cNvSpPr txBox="1"/>
          <p:nvPr>
            <p:custDataLst>
              <p:tags r:id="rId38"/>
            </p:custDataLst>
          </p:nvPr>
        </p:nvSpPr>
        <p:spPr>
          <a:xfrm>
            <a:off x="5704058" y="5354397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FF0000"/>
                </a:solidFill>
              </a:rPr>
              <a:t>2004  –  2014</a:t>
            </a:r>
            <a:endParaRPr lang="en-US" sz="1100" b="1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976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572000" cy="6890235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317572"/>
            <a:ext cx="404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Award winning, </a:t>
            </a:r>
            <a:r>
              <a:rPr lang="en-US" i="1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free</a:t>
            </a: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timeline maker </a:t>
            </a:r>
            <a:b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Microsoft PowerPoint</a:t>
            </a:r>
            <a:r>
              <a:rPr lang="en-US" dirty="0" smtClean="0">
                <a:solidFill>
                  <a:srgbClr val="D24726"/>
                </a:solidFill>
                <a:latin typeface="Arial"/>
                <a:ea typeface="Segoe UI" pitchFamily="34" charset="0"/>
                <a:cs typeface="Arial"/>
              </a:rPr>
              <a:t>™</a:t>
            </a:r>
          </a:p>
        </p:txBody>
      </p:sp>
      <p:sp>
        <p:nvSpPr>
          <p:cNvPr id="3" name="Rectangle 2"/>
          <p:cNvSpPr/>
          <p:nvPr/>
        </p:nvSpPr>
        <p:spPr>
          <a:xfrm>
            <a:off x="5305499" y="1521589"/>
            <a:ext cx="354152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Simple, easy to use wizard.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Professional, quick results.</a:t>
            </a: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Built directly into PowerPoint!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" y="1234757"/>
            <a:ext cx="4571999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1" y="1234757"/>
            <a:ext cx="457199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547113" y="3508869"/>
            <a:ext cx="4462775" cy="2790069"/>
            <a:chOff x="4547113" y="3091297"/>
            <a:chExt cx="4462775" cy="2790069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chemeClr val="bg1">
                      <a:lumMod val="85000"/>
                    </a:schemeClr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chemeClr val="bg1">
                    <a:lumMod val="85000"/>
                  </a:schemeClr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390049"/>
              <a:ext cx="3686600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/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can’t believe I’ve been using VISIO all these years!  I've been missing out.”</a:t>
              </a:r>
            </a:p>
            <a:p>
              <a:pPr lvl="0"/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like it because it's simple, intuitive and looks great!  I used it with a client who likes the product and has changed how she represents her project schedules.”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435592"/>
              <a:ext cx="0" cy="244577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47"/>
          <p:cNvSpPr/>
          <p:nvPr/>
        </p:nvSpPr>
        <p:spPr>
          <a:xfrm>
            <a:off x="4948026" y="3050382"/>
            <a:ext cx="38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What are professionals saying about </a:t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Office Timeline Plus?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00200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5" y="160020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197960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2370132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dropbox\Dropbox\timelines\tim\logo.jpg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65"/>
            <a:ext cx="4033838" cy="91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72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6324600" y="3763895"/>
            <a:ext cx="2819401" cy="3055570"/>
          </a:xfrm>
          <a:prstGeom prst="roundRect">
            <a:avLst>
              <a:gd name="adj" fmla="val 0"/>
            </a:avLst>
          </a:prstGeom>
          <a:solidFill>
            <a:srgbClr val="D24726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" y="6819465"/>
            <a:ext cx="9143999" cy="723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hlinkClick r:id="rId2"/>
          </p:cNvPr>
          <p:cNvSpPr/>
          <p:nvPr/>
        </p:nvSpPr>
        <p:spPr>
          <a:xfrm>
            <a:off x="6471273" y="5505338"/>
            <a:ext cx="2507001" cy="5779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Learn More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31" y="5605951"/>
            <a:ext cx="401111" cy="4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0" y="1"/>
            <a:ext cx="9143999" cy="38282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E:\dropbox\Dropbox\timelines\tim\bg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9680"/>
            <a:ext cx="91440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ropbox\Dropbox\timelines\tim\logoplus.jpg">
            <a:hlinkClick r:id="rId3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429000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hlinkClick r:id="rId8"/>
          </p:cNvPr>
          <p:cNvSpPr txBox="1"/>
          <p:nvPr/>
        </p:nvSpPr>
        <p:spPr>
          <a:xfrm>
            <a:off x="6581368" y="5985757"/>
            <a:ext cx="2501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3"/>
              </a:rPr>
              <a:t>www.fppt.com/officetimeline</a:t>
            </a:r>
            <a:endParaRPr lang="en-US" sz="1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1857626" y="4462272"/>
            <a:ext cx="4226182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Promotion Code:  </a:t>
            </a:r>
            <a:r>
              <a:rPr lang="en-US" sz="2400" dirty="0" smtClean="0">
                <a:solidFill>
                  <a:srgbClr val="00B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FPPT2012</a:t>
            </a:r>
            <a:endParaRPr lang="en-US" sz="2400" dirty="0">
              <a:solidFill>
                <a:srgbClr val="00B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60248" y="4511040"/>
            <a:ext cx="1179576" cy="1589662"/>
            <a:chOff x="460248" y="4511040"/>
            <a:chExt cx="1179576" cy="1589662"/>
          </a:xfrm>
        </p:grpSpPr>
        <p:sp>
          <p:nvSpPr>
            <p:cNvPr id="28" name="Rectangle 27"/>
            <p:cNvSpPr/>
            <p:nvPr/>
          </p:nvSpPr>
          <p:spPr>
            <a:xfrm>
              <a:off x="460248" y="4511040"/>
              <a:ext cx="1179576" cy="1589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248" y="4648200"/>
              <a:ext cx="1179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GET</a:t>
              </a:r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 </a:t>
              </a: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15% OFF!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57627" y="5337640"/>
            <a:ext cx="411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Receive a 15% discount on your purchase of Office Timeline Plus edition when you use promotion code “FPPT2012”.</a:t>
            </a:r>
          </a:p>
        </p:txBody>
      </p:sp>
    </p:spTree>
    <p:extLst>
      <p:ext uri="{BB962C8B-B14F-4D97-AF65-F5344CB8AC3E}">
        <p14:creationId xmlns:p14="http://schemas.microsoft.com/office/powerpoint/2010/main" val="79205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TYPE" val="Standard"/>
  <p:tag name="VERSION" val="1.5"/>
  <p:tag name="WORDWRAPINTERVAL" val="False"/>
  <p:tag name="FLAGCONNECTORCOLOR" val="79,129,189,true"/>
  <p:tag name="INTERVALTHICKBAND" val="false"/>
  <p:tag name="INTERVALVERTCONNECTOR" val="false"/>
  <p:tag name="AUTOFIT" val="1"/>
  <p:tag name="INTERVALABOVE" val="false"/>
  <p:tag name="TIMEBANDROUNDED" val="false"/>
  <p:tag name="TIMEBANDTHIN" val="false"/>
  <p:tag name="LEFTBANDDATE" val="Calibri;24"/>
  <p:tag name="RIGHTBANDDATE" val="Calibri;24"/>
  <p:tag name="SHOWFLAGDIALOG" val="Finish"/>
  <p:tag name="INTERVALHORIZCONNECTOR" val="false"/>
  <p:tag name="INTERVALTEXT" val="right"/>
  <p:tag name="INTERVALDATE" val="left"/>
  <p:tag name="TIMEBANDPOS" val="custom"/>
  <p:tag name="CUSTOMTIMEBANDPOSITION" val="150.0007"/>
  <p:tag name="3DEFFECT" val="false"/>
  <p:tag name="WORDWRAPMILESTONE" val="true"/>
  <p:tag name="TIMESCALEPOINT" val="Years"/>
  <p:tag name="CONFIGUREAUTOMATICFLAG" val="False"/>
  <p:tag name="MILESTONEDATEFORMAT" val="M/d/yyyy"/>
  <p:tag name="INTERVALDATEFORMAT" val="yyyy"/>
  <p:tag name="TIMESCALEDATEFORMAT" val="MMM"/>
  <p:tag name="TIMESCALEFONT" val="Calibri;13;False;16777215"/>
  <p:tag name="TODAYMARKERFONTCHANGES" val="Calibri;11"/>
  <p:tag name="TIMEBANDDATES" val="remove"/>
  <p:tag name="INTERVALTIMESCALEENDDATE" val="12/31/2014 12:00:00 AM"/>
  <p:tag name="INTERVALTIMESCALESTARTDATE" val="1/1/1883 12:00:00 AM"/>
  <p:tag name="CONFIGURETIMESCALEENDDATE" val="12/31/2030 12:00:00 AM"/>
  <p:tag name="CONFIGURETIMESCALESTARTDATE" val="1/1/1883 12:00:00 AM"/>
  <p:tag name="TODAYMARKERABOVE" val="true"/>
  <p:tag name="TODAYMARKER" val="true"/>
  <p:tag name="ELAPSEDSTYLE" val="thin"/>
  <p:tag name="ELAPSED" val="true"/>
  <p:tag name="TIMEBANDPOSVALUE" val="150.0007"/>
  <p:tag name="TIMEBANDCOLOR" val="192,80,77,true"/>
  <p:tag name="ACTUALTIMESCALEENDDATE" val="12/31/2032 12:00:00 AM"/>
  <p:tag name="ACTUALTIMESCALESTARTDATE" val="1/1/1883 12:00:00 AM"/>
  <p:tag name="MARKERCOLOR" val="2,178,238,false"/>
  <p:tag name="PREVIOUSTIMEBANDPOSITION" val="150.000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04 12:00:00 AM;12/31/2014 12:00:00 AM;Always-On Generation;4;Shape;0;Arial Narrow;14;;11;;10;7;4210752;255;-1;True;135.9262;False;False;True;False;False;False;False;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0,114,188,-16747844,False;;1/1/1883 12:00:00 AM;12/31/1900 12:00:00 AM;Lost Generation;0;tbName;7;Arial Narrow;14;;11;;10;0;4210752;255;-1;True;63.83572;False;False;True;False;False;False;False;Fals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0,114,188,-16747844,False;;1/1/1883 12:00:00 AM;12/31/1900 12:00:00 AM;Lost Generation;0;tbStartEndDate;7;Arial Narrow;14;;11;;10;0;4210752;255;-1;True;91.25764;False;False;True;False;False;False;False;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0,114,188,-16747844,False;;1/1/1901 12:00:00 AM;12/31/1924 12:00:00 AM;Greatest Generation;0;tbName;6;Arial Narrow;14;;11;;10;1;4210752;255;-1;True;85.12077;False;False;True;False;False;False;False;Fals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0,114,188,-16747844,False;;1/1/1901 12:00:00 AM;12/31/1924 12:00:00 AM;Greatest Generation;0;tbStartEndDate;6;Arial Narrow;14;;11;;10;1;4210752;255;-1;True;114.356;False;False;True;False;False;False;False;Fals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1/1/1925 12:00:00 AM;12/31/1945 12:00:00 AM;Silent Generation;0;tbName;5;Arial Narrow;14;;11;;10;2;4210752;255;-1;True;74.47825;False;False;True;False;False;False;False;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1/1/1925 12:00:00 AM;12/31/1945 12:00:00 AM;Silent Generation;0;tbStartEndDate;5;Arial Narrow;14;;11;;10;2;4210752;255;-1;True;97.94724;False;False;True;False;False;False;False;Fal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46 12:00:00 AM;12/31/1964 12:00:00 AM; Baby Boomers;0;tbName;4;Arial Narrow;14;;11;;10;3;4210752;255;-1;True;67.38971;False;False;True;False;False;False;False;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1995 12:00:00 AM;12/31/2003 12:00:00 AM;Generation Z;0;Shape;1;Arial Narrow;14;;11;;10;6;4210752;255;-1;True;101.3858;False;False;True;False;False;False;False;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46 12:00:00 AM;12/31/1964 12:00:00 AM; Baby Boomers;0;tbStartEndDate;4;Arial Narrow;14;;11;;10;3;4210752;255;-1;True;126.5994;False;False;True;False;False;False;False;Fals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65 12:00:00 AM;12/31/1981 12:00:00 AM; Generation X;0;tbName;3;Arial Narrow;14;;11;;10;4;4210752;255;-1;True;60.29145;False;False;True;False;False;False;False;Fals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65 12:00:00 AM;12/31/1981 12:00:00 AM; Generation X;0;tbStartEndDate;3;Arial Narrow;14;;11;;10;4;4210752;255;-1;True;113.8456;False;False;True;False;False;False;False;Fals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82 12:00:00 AM;12/31/1994 12:00:00 AM;Millennial Generation;0;tbName;2;Arial Narrow;14;;11;;10;5;4210752;255;-1;True;46.10466;False;False;True;False;False;False;False;Fals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82 12:00:00 AM;12/31/1994 12:00:00 AM;Millennial Generation;0;tbStartEndDate;2;Arial Narrow;14;;11;;10;5;4210752;255;-1;True;117.3853;False;False;True;False;False;False;False;Fals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1995 12:00:00 AM;12/31/2003 12:00:00 AM;Generation Z;0;tbName;1;Arial Narrow;14;;11;;10;6;4210752;255;-1;True;31.91786;False;False;True;False;False;False;False;Fals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1995 12:00:00 AM;12/31/2003 12:00:00 AM;Generation Z;0;tbStartEndDate;1;Arial Narrow;14;;11;;10;6;4210752;255;-1;True;101.3858;False;False;True;False;False;False;False;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04 12:00:00 AM;12/31/2014 12:00:00 AM;Always-On Generation;4;tbName;0;Arial Narrow;14;;11;;10;7;4210752;255;-1;True;39.01612;False;False;True;False;False;False;False;Fals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04 12:00:00 AM;12/31/2014 12:00:00 AM;Always-On Generation;4;tbStartEndDate;0;Arial Narrow;14;;11;;10;7;4210752;255;-1;True;135.9262;False;False;True;False;False;False;False;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82 12:00:00 AM;12/31/1994 12:00:00 AM;Millennial Generation;0;Shape;2;Arial Narrow;14;;11;;10;5;4210752;255;-1;True;117.3853;False;False;True;False;False;False;False;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65 12:00:00 AM;12/31/1981 12:00:00 AM; Generation X;0;Shape;3;Arial Narrow;14;;11;;10;4;4210752;255;-1;True;113.8456;False;False;True;False;False;False;False;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46 12:00:00 AM;12/31/1964 12:00:00 AM; Baby Boomers;0;Shape;4;Arial Narrow;14;;11;;10;3;4210752;255;-1;True;126.5994;False;False;True;False;False;False;False;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1/1/1925 12:00:00 AM;12/31/1945 12:00:00 AM;Silent Generation;0;Shape;5;Arial Narrow;14;;11;;10;2;4210752;255;-1;True;97.94724;False;False;True;False;False;False;False;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0,114,188,-16747844,False;;1/1/1901 12:00:00 AM;12/31/1924 12:00:00 AM;Greatest Generation;0;Shape;6;Arial Narrow;14;;11;;10;1;4210752;255;-1;True;114.356;False;False;True;False;False;False;False;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0,114,188,-16747844,False;;1/1/1883 12:00:00 AM;12/31/1900 12:00:00 AM;Lost Generation;0;Shape;7;Arial Narrow;14;;11;;10;0;4210752;255;-1;True;91.25764;False;False;True;False;False;False;False;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212</Words>
  <Application>Microsoft Office PowerPoint</Application>
  <PresentationFormat>On-screen Show (4:3)</PresentationFormat>
  <Paragraphs>47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What is Your Cultural Generation? 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Teiss Luap</dc:creator>
  <cp:lastModifiedBy>Julian</cp:lastModifiedBy>
  <cp:revision>12</cp:revision>
  <dcterms:created xsi:type="dcterms:W3CDTF">2012-08-08T23:06:28Z</dcterms:created>
  <dcterms:modified xsi:type="dcterms:W3CDTF">2012-09-12T14:47:00Z</dcterms:modified>
</cp:coreProperties>
</file>