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5" r:id="rId2"/>
    <p:sldId id="268" r:id="rId3"/>
    <p:sldId id="26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00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035" autoAdjust="0"/>
  </p:normalViewPr>
  <p:slideViewPr>
    <p:cSldViewPr>
      <p:cViewPr>
        <p:scale>
          <a:sx n="75" d="100"/>
          <a:sy n="75" d="100"/>
        </p:scale>
        <p:origin x="-936" y="-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19B35-17C9-4E94-B693-C0179522F4A3}" type="datetimeFigureOut">
              <a:rPr lang="en-US" smtClean="0"/>
              <a:t>9/12/2012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43E3E6-2AF7-4A2E-80BC-BFF56A54F0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489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55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992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9511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165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623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034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990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290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305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127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628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20840">
              <a:schemeClr val="bg1"/>
            </a:gs>
            <a:gs pos="33000">
              <a:srgbClr val="EBEBEB"/>
            </a:gs>
            <a:gs pos="13000">
              <a:srgbClr val="E6E6E6"/>
            </a:gs>
            <a:gs pos="0">
              <a:srgbClr val="7D8496"/>
            </a:gs>
            <a:gs pos="58768">
              <a:schemeClr val="bg1"/>
            </a:gs>
            <a:gs pos="100000">
              <a:srgbClr val="E6E6E6"/>
            </a:gs>
            <a:gs pos="92000">
              <a:srgbClr val="7D8496"/>
            </a:gs>
            <a:gs pos="88000">
              <a:srgbClr val="E6E6E6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967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slideLayout" Target="../slideLayouts/slideLayout6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8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fficetimeline.com/fwlink.aspx?linkid=1030" TargetMode="External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6.jpeg"/><Relationship Id="rId2" Type="http://schemas.openxmlformats.org/officeDocument/2006/relationships/hyperlink" Target="http://www.fppt.com/officetimeline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8" name="intervalshape"/>
          <p:cNvCxnSpPr/>
          <p:nvPr/>
        </p:nvCxnSpPr>
        <p:spPr>
          <a:xfrm flipV="1">
            <a:off x="3921736" y="2413000"/>
            <a:ext cx="0" cy="273050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7" name="intervalshape"/>
          <p:cNvCxnSpPr/>
          <p:nvPr/>
        </p:nvCxnSpPr>
        <p:spPr>
          <a:xfrm flipV="1">
            <a:off x="1479282" y="2413000"/>
            <a:ext cx="0" cy="273050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3" name="intervalshape"/>
          <p:cNvSpPr/>
          <p:nvPr>
            <p:custDataLst>
              <p:tags r:id="rId2"/>
            </p:custDataLst>
          </p:nvPr>
        </p:nvSpPr>
        <p:spPr>
          <a:xfrm>
            <a:off x="1479282" y="2273300"/>
            <a:ext cx="2442454" cy="2794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smtClean="0">
                <a:solidFill>
                  <a:schemeClr val="bg1"/>
                </a:solidFill>
              </a:rPr>
              <a:t>Analysis &amp; Design</a:t>
            </a:r>
            <a:endParaRPr lang="en-US" sz="1100">
              <a:solidFill>
                <a:schemeClr val="bg1"/>
              </a:solidFill>
            </a:endParaRPr>
          </a:p>
        </p:txBody>
      </p:sp>
      <p:cxnSp>
        <p:nvCxnSpPr>
          <p:cNvPr id="951" name="intervalshape"/>
          <p:cNvCxnSpPr/>
          <p:nvPr/>
        </p:nvCxnSpPr>
        <p:spPr>
          <a:xfrm flipV="1">
            <a:off x="5856667" y="2832100"/>
            <a:ext cx="0" cy="231140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0" name="intervalshape"/>
          <p:cNvCxnSpPr/>
          <p:nvPr/>
        </p:nvCxnSpPr>
        <p:spPr>
          <a:xfrm flipV="1">
            <a:off x="3921736" y="2832100"/>
            <a:ext cx="0" cy="231140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6" name="intervalshape"/>
          <p:cNvSpPr/>
          <p:nvPr>
            <p:custDataLst>
              <p:tags r:id="rId3"/>
            </p:custDataLst>
          </p:nvPr>
        </p:nvSpPr>
        <p:spPr>
          <a:xfrm>
            <a:off x="3921736" y="2692400"/>
            <a:ext cx="1934931" cy="279400"/>
          </a:xfrm>
          <a:prstGeom prst="homePlat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smtClean="0">
                <a:solidFill>
                  <a:schemeClr val="bg1"/>
                </a:solidFill>
              </a:rPr>
              <a:t>Implementation</a:t>
            </a:r>
            <a:endParaRPr lang="en-US" sz="1100">
              <a:solidFill>
                <a:schemeClr val="bg1"/>
              </a:solidFill>
            </a:endParaRPr>
          </a:p>
        </p:txBody>
      </p:sp>
      <p:cxnSp>
        <p:nvCxnSpPr>
          <p:cNvPr id="944" name="intervalshape"/>
          <p:cNvCxnSpPr/>
          <p:nvPr/>
        </p:nvCxnSpPr>
        <p:spPr>
          <a:xfrm flipV="1">
            <a:off x="6839993" y="3251200"/>
            <a:ext cx="0" cy="189230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3" name="intervalshape"/>
          <p:cNvCxnSpPr/>
          <p:nvPr/>
        </p:nvCxnSpPr>
        <p:spPr>
          <a:xfrm flipV="1">
            <a:off x="5856667" y="3251200"/>
            <a:ext cx="0" cy="189230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9" name="intervalshape"/>
          <p:cNvSpPr/>
          <p:nvPr>
            <p:custDataLst>
              <p:tags r:id="rId4"/>
            </p:custDataLst>
          </p:nvPr>
        </p:nvSpPr>
        <p:spPr>
          <a:xfrm>
            <a:off x="5856667" y="3111500"/>
            <a:ext cx="983326" cy="279400"/>
          </a:xfrm>
          <a:prstGeom prst="roundRect">
            <a:avLst>
              <a:gd name="adj" fmla="val 100000"/>
            </a:avLst>
          </a:prstGeom>
          <a:solidFill>
            <a:schemeClr val="accent2">
              <a:lumMod val="75000"/>
            </a:schemeClr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smtClean="0">
                <a:solidFill>
                  <a:schemeClr val="bg1"/>
                </a:solidFill>
              </a:rPr>
              <a:t>Bug Fixes</a:t>
            </a:r>
            <a:endParaRPr lang="en-US" sz="1100">
              <a:solidFill>
                <a:schemeClr val="bg1"/>
              </a:solidFill>
            </a:endParaRPr>
          </a:p>
        </p:txBody>
      </p:sp>
      <p:cxnSp>
        <p:nvCxnSpPr>
          <p:cNvPr id="937" name="intervalshape"/>
          <p:cNvCxnSpPr/>
          <p:nvPr/>
        </p:nvCxnSpPr>
        <p:spPr>
          <a:xfrm flipV="1">
            <a:off x="3921736" y="3670300"/>
            <a:ext cx="0" cy="147320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6" name="intervalshape"/>
          <p:cNvCxnSpPr/>
          <p:nvPr/>
        </p:nvCxnSpPr>
        <p:spPr>
          <a:xfrm flipV="1">
            <a:off x="2621208" y="3670300"/>
            <a:ext cx="0" cy="147320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2" name="intervalshape"/>
          <p:cNvSpPr/>
          <p:nvPr>
            <p:custDataLst>
              <p:tags r:id="rId5"/>
            </p:custDataLst>
          </p:nvPr>
        </p:nvSpPr>
        <p:spPr>
          <a:xfrm>
            <a:off x="2621208" y="3530600"/>
            <a:ext cx="1300528" cy="279400"/>
          </a:xfrm>
          <a:prstGeom prst="homePlat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100" smtClean="0">
                <a:solidFill>
                  <a:schemeClr val="bg1"/>
                </a:solidFill>
              </a:rPr>
              <a:t>Implementation</a:t>
            </a:r>
            <a:endParaRPr lang="en-US" sz="11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cs typeface="Aharoni" pitchFamily="2" charset="-79"/>
              </a:rPr>
              <a:t>Product Roadmap PowerPoint Template</a:t>
            </a:r>
            <a:endParaRPr lang="en-US" dirty="0"/>
          </a:p>
        </p:txBody>
      </p:sp>
      <p:sp>
        <p:nvSpPr>
          <p:cNvPr id="888" name="pgshape"/>
          <p:cNvSpPr/>
          <p:nvPr>
            <p:custDataLst>
              <p:tags r:id="rId6"/>
            </p:custDataLst>
          </p:nvPr>
        </p:nvSpPr>
        <p:spPr>
          <a:xfrm>
            <a:off x="1193800" y="5143500"/>
            <a:ext cx="6756400" cy="508000"/>
          </a:xfrm>
          <a:prstGeom prst="rect">
            <a:avLst/>
          </a:prstGeom>
          <a:gradFill flip="none" rotWithShape="1">
            <a:gsLst>
              <a:gs pos="0">
                <a:srgbClr val="373FB2"/>
              </a:gs>
              <a:gs pos="50000">
                <a:srgbClr val="4B56F2"/>
              </a:gs>
              <a:gs pos="100000">
                <a:srgbClr val="373FB2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9" name="pgshape"/>
          <p:cNvSpPr txBox="1"/>
          <p:nvPr>
            <p:custDataLst>
              <p:tags r:id="rId7"/>
            </p:custDataLst>
          </p:nvPr>
        </p:nvSpPr>
        <p:spPr>
          <a:xfrm>
            <a:off x="558800" y="5143500"/>
            <a:ext cx="635000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sz="2400" b="1" smtClean="0">
                <a:solidFill>
                  <a:schemeClr val="accent2"/>
                </a:solidFill>
                <a:latin typeface="Calibri"/>
              </a:rPr>
              <a:t>' 12</a:t>
            </a:r>
            <a:endParaRPr lang="en-US" sz="2400" b="1">
              <a:solidFill>
                <a:schemeClr val="accent2"/>
              </a:solidFill>
              <a:latin typeface="Calibri"/>
            </a:endParaRPr>
          </a:p>
        </p:txBody>
      </p:sp>
      <p:sp>
        <p:nvSpPr>
          <p:cNvPr id="890" name="pgshape"/>
          <p:cNvSpPr txBox="1"/>
          <p:nvPr>
            <p:custDataLst>
              <p:tags r:id="rId8"/>
            </p:custDataLst>
          </p:nvPr>
        </p:nvSpPr>
        <p:spPr>
          <a:xfrm>
            <a:off x="1193800" y="5143500"/>
            <a:ext cx="96520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latin typeface="Calibri"/>
              </a:rPr>
              <a:t>Jan
2012</a:t>
            </a:r>
            <a:endParaRPr lang="en-US" sz="1300">
              <a:latin typeface="Calibri"/>
            </a:endParaRPr>
          </a:p>
        </p:txBody>
      </p:sp>
      <p:sp>
        <p:nvSpPr>
          <p:cNvPr id="892" name="pgshape"/>
          <p:cNvSpPr txBox="1"/>
          <p:nvPr>
            <p:custDataLst>
              <p:tags r:id="rId9"/>
            </p:custDataLst>
          </p:nvPr>
        </p:nvSpPr>
        <p:spPr>
          <a:xfrm>
            <a:off x="2177126" y="5143500"/>
            <a:ext cx="96520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latin typeface="Calibri"/>
              </a:rPr>
              <a:t>Feb</a:t>
            </a:r>
            <a:endParaRPr lang="en-US" sz="1300">
              <a:latin typeface="Calibri"/>
            </a:endParaRPr>
          </a:p>
        </p:txBody>
      </p:sp>
      <p:sp>
        <p:nvSpPr>
          <p:cNvPr id="894" name="pgshape"/>
          <p:cNvSpPr txBox="1"/>
          <p:nvPr>
            <p:custDataLst>
              <p:tags r:id="rId10"/>
            </p:custDataLst>
          </p:nvPr>
        </p:nvSpPr>
        <p:spPr>
          <a:xfrm>
            <a:off x="3097011" y="5143500"/>
            <a:ext cx="96520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latin typeface="Calibri"/>
              </a:rPr>
              <a:t>Mar</a:t>
            </a:r>
            <a:endParaRPr lang="en-US" sz="1300">
              <a:latin typeface="Calibri"/>
            </a:endParaRPr>
          </a:p>
        </p:txBody>
      </p:sp>
      <p:sp>
        <p:nvSpPr>
          <p:cNvPr id="896" name="pgshape"/>
          <p:cNvSpPr txBox="1"/>
          <p:nvPr>
            <p:custDataLst>
              <p:tags r:id="rId11"/>
            </p:custDataLst>
          </p:nvPr>
        </p:nvSpPr>
        <p:spPr>
          <a:xfrm>
            <a:off x="4080337" y="5143500"/>
            <a:ext cx="96520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latin typeface="Calibri"/>
              </a:rPr>
              <a:t>Apr</a:t>
            </a:r>
            <a:endParaRPr lang="en-US" sz="1300">
              <a:latin typeface="Calibri"/>
            </a:endParaRPr>
          </a:p>
        </p:txBody>
      </p:sp>
      <p:sp>
        <p:nvSpPr>
          <p:cNvPr id="898" name="pgshape"/>
          <p:cNvSpPr txBox="1"/>
          <p:nvPr>
            <p:custDataLst>
              <p:tags r:id="rId12"/>
            </p:custDataLst>
          </p:nvPr>
        </p:nvSpPr>
        <p:spPr>
          <a:xfrm>
            <a:off x="5031942" y="5143500"/>
            <a:ext cx="96520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latin typeface="Calibri"/>
              </a:rPr>
              <a:t>May</a:t>
            </a:r>
            <a:endParaRPr lang="en-US" sz="1300">
              <a:latin typeface="Calibri"/>
            </a:endParaRPr>
          </a:p>
        </p:txBody>
      </p:sp>
      <p:sp>
        <p:nvSpPr>
          <p:cNvPr id="900" name="pgshape"/>
          <p:cNvSpPr txBox="1"/>
          <p:nvPr>
            <p:custDataLst>
              <p:tags r:id="rId13"/>
            </p:custDataLst>
          </p:nvPr>
        </p:nvSpPr>
        <p:spPr>
          <a:xfrm>
            <a:off x="6015268" y="5143500"/>
            <a:ext cx="96520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latin typeface="Calibri"/>
              </a:rPr>
              <a:t>Jun</a:t>
            </a:r>
            <a:endParaRPr lang="en-US" sz="1300">
              <a:latin typeface="Calibri"/>
            </a:endParaRPr>
          </a:p>
        </p:txBody>
      </p:sp>
      <p:sp>
        <p:nvSpPr>
          <p:cNvPr id="902" name="pgshape"/>
          <p:cNvSpPr txBox="1"/>
          <p:nvPr>
            <p:custDataLst>
              <p:tags r:id="rId14"/>
            </p:custDataLst>
          </p:nvPr>
        </p:nvSpPr>
        <p:spPr>
          <a:xfrm>
            <a:off x="6966874" y="5143500"/>
            <a:ext cx="965200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latin typeface="Calibri"/>
              </a:rPr>
              <a:t>Jul</a:t>
            </a:r>
            <a:endParaRPr lang="en-US" sz="1300">
              <a:latin typeface="Calibri"/>
            </a:endParaRPr>
          </a:p>
        </p:txBody>
      </p:sp>
      <p:sp>
        <p:nvSpPr>
          <p:cNvPr id="904" name="pgshape"/>
          <p:cNvSpPr txBox="1"/>
          <p:nvPr>
            <p:custDataLst>
              <p:tags r:id="rId15"/>
            </p:custDataLst>
          </p:nvPr>
        </p:nvSpPr>
        <p:spPr>
          <a:xfrm>
            <a:off x="8013700" y="5143500"/>
            <a:ext cx="635000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sz="2400" b="1" smtClean="0">
                <a:solidFill>
                  <a:schemeClr val="accent2"/>
                </a:solidFill>
                <a:latin typeface="Calibri"/>
              </a:rPr>
              <a:t>' 12</a:t>
            </a:r>
            <a:endParaRPr lang="en-US" sz="2400" b="1">
              <a:solidFill>
                <a:schemeClr val="accent2"/>
              </a:solidFill>
              <a:latin typeface="Calibri"/>
            </a:endParaRPr>
          </a:p>
        </p:txBody>
      </p:sp>
      <p:sp>
        <p:nvSpPr>
          <p:cNvPr id="905" name="pgshape"/>
          <p:cNvSpPr/>
          <p:nvPr/>
        </p:nvSpPr>
        <p:spPr>
          <a:xfrm rot="10800000">
            <a:off x="7728099" y="5029200"/>
            <a:ext cx="127000" cy="1397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6" name="pgshape"/>
          <p:cNvSpPr txBox="1"/>
          <p:nvPr>
            <p:custDataLst>
              <p:tags r:id="rId16"/>
            </p:custDataLst>
          </p:nvPr>
        </p:nvSpPr>
        <p:spPr>
          <a:xfrm>
            <a:off x="7474099" y="4787900"/>
            <a:ext cx="532518" cy="261610"/>
          </a:xfrm>
          <a:prstGeom prst="rect">
            <a:avLst/>
          </a:prstGeom>
          <a:noFill/>
        </p:spPr>
        <p:txBody>
          <a:bodyPr vert="horz" wrap="none" rtlCol="0" anchor="ctr" anchorCtr="1">
            <a:spAutoFit/>
          </a:bodyPr>
          <a:lstStyle/>
          <a:p>
            <a:r>
              <a:rPr lang="en-US" sz="1100" smtClean="0">
                <a:latin typeface="Calibri"/>
              </a:rPr>
              <a:t>Today</a:t>
            </a:r>
            <a:endParaRPr lang="en-US" sz="1100">
              <a:latin typeface="Calibri"/>
            </a:endParaRPr>
          </a:p>
        </p:txBody>
      </p:sp>
      <p:sp>
        <p:nvSpPr>
          <p:cNvPr id="908" name="milestoneshape"/>
          <p:cNvSpPr/>
          <p:nvPr/>
        </p:nvSpPr>
        <p:spPr>
          <a:xfrm rot="16200000">
            <a:off x="7791599" y="4635500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09" name="milestoneshape"/>
          <p:cNvCxnSpPr/>
          <p:nvPr>
            <p:custDataLst>
              <p:tags r:id="rId17"/>
            </p:custDataLst>
          </p:nvPr>
        </p:nvCxnSpPr>
        <p:spPr>
          <a:xfrm>
            <a:off x="7791599" y="4635500"/>
            <a:ext cx="0" cy="5080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1" name="milestoneshape"/>
          <p:cNvSpPr txBox="1"/>
          <p:nvPr>
            <p:custDataLst>
              <p:tags r:id="rId18"/>
            </p:custDataLst>
          </p:nvPr>
        </p:nvSpPr>
        <p:spPr>
          <a:xfrm>
            <a:off x="7943999" y="4572000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Final Release</a:t>
            </a:r>
            <a:endParaRPr lang="en-US" sz="1100"/>
          </a:p>
        </p:txBody>
      </p:sp>
      <p:sp>
        <p:nvSpPr>
          <p:cNvPr id="912" name="milestoneshape"/>
          <p:cNvSpPr txBox="1"/>
          <p:nvPr>
            <p:custDataLst>
              <p:tags r:id="rId19"/>
            </p:custDataLst>
          </p:nvPr>
        </p:nvSpPr>
        <p:spPr>
          <a:xfrm>
            <a:off x="7943999" y="4760087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7/27/2012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915" name="milestoneshape"/>
          <p:cNvSpPr/>
          <p:nvPr/>
        </p:nvSpPr>
        <p:spPr>
          <a:xfrm rot="16200000">
            <a:off x="6839993" y="4102100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16" name="milestoneshape"/>
          <p:cNvCxnSpPr/>
          <p:nvPr>
            <p:custDataLst>
              <p:tags r:id="rId20"/>
            </p:custDataLst>
          </p:nvPr>
        </p:nvCxnSpPr>
        <p:spPr>
          <a:xfrm>
            <a:off x="6839993" y="4102100"/>
            <a:ext cx="0" cy="10414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8" name="milestoneshape"/>
          <p:cNvSpPr txBox="1"/>
          <p:nvPr>
            <p:custDataLst>
              <p:tags r:id="rId21"/>
            </p:custDataLst>
          </p:nvPr>
        </p:nvSpPr>
        <p:spPr>
          <a:xfrm>
            <a:off x="6992393" y="4038600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Beta release</a:t>
            </a:r>
            <a:endParaRPr lang="en-US" sz="1100"/>
          </a:p>
        </p:txBody>
      </p:sp>
      <p:sp>
        <p:nvSpPr>
          <p:cNvPr id="919" name="milestoneshape"/>
          <p:cNvSpPr txBox="1"/>
          <p:nvPr>
            <p:custDataLst>
              <p:tags r:id="rId22"/>
            </p:custDataLst>
          </p:nvPr>
        </p:nvSpPr>
        <p:spPr>
          <a:xfrm>
            <a:off x="6992393" y="4226687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6/27/2012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921" name="milestoneshape"/>
          <p:cNvSpPr/>
          <p:nvPr/>
        </p:nvSpPr>
        <p:spPr>
          <a:xfrm rot="16200000">
            <a:off x="3382493" y="4635500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22" name="milestoneshape"/>
          <p:cNvCxnSpPr/>
          <p:nvPr>
            <p:custDataLst>
              <p:tags r:id="rId23"/>
            </p:custDataLst>
          </p:nvPr>
        </p:nvCxnSpPr>
        <p:spPr>
          <a:xfrm>
            <a:off x="3382493" y="4635500"/>
            <a:ext cx="0" cy="5080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4" name="milestoneshape"/>
          <p:cNvSpPr txBox="1"/>
          <p:nvPr>
            <p:custDataLst>
              <p:tags r:id="rId24"/>
            </p:custDataLst>
          </p:nvPr>
        </p:nvSpPr>
        <p:spPr>
          <a:xfrm>
            <a:off x="3534893" y="4572000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Alpha Release</a:t>
            </a:r>
            <a:endParaRPr lang="en-US" sz="1100"/>
          </a:p>
        </p:txBody>
      </p:sp>
      <p:sp>
        <p:nvSpPr>
          <p:cNvPr id="925" name="milestoneshape"/>
          <p:cNvSpPr txBox="1"/>
          <p:nvPr>
            <p:custDataLst>
              <p:tags r:id="rId25"/>
            </p:custDataLst>
          </p:nvPr>
        </p:nvSpPr>
        <p:spPr>
          <a:xfrm>
            <a:off x="3534893" y="4760087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3/10/2012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927" name="milestoneshape"/>
          <p:cNvSpPr/>
          <p:nvPr/>
        </p:nvSpPr>
        <p:spPr>
          <a:xfrm rot="16200000">
            <a:off x="2462607" y="4635500"/>
            <a:ext cx="190500" cy="1905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28" name="milestoneshape"/>
          <p:cNvCxnSpPr/>
          <p:nvPr>
            <p:custDataLst>
              <p:tags r:id="rId26"/>
            </p:custDataLst>
          </p:nvPr>
        </p:nvCxnSpPr>
        <p:spPr>
          <a:xfrm>
            <a:off x="2462607" y="4635500"/>
            <a:ext cx="0" cy="508000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0" name="milestoneshape"/>
          <p:cNvSpPr txBox="1"/>
          <p:nvPr>
            <p:custDataLst>
              <p:tags r:id="rId27"/>
            </p:custDataLst>
          </p:nvPr>
        </p:nvSpPr>
        <p:spPr>
          <a:xfrm>
            <a:off x="2615007" y="4572000"/>
            <a:ext cx="1524000" cy="228600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smtClean="0"/>
              <a:t>Kick Off</a:t>
            </a:r>
            <a:endParaRPr lang="en-US" sz="1100"/>
          </a:p>
        </p:txBody>
      </p:sp>
      <p:sp>
        <p:nvSpPr>
          <p:cNvPr id="931" name="milestoneshape"/>
          <p:cNvSpPr txBox="1"/>
          <p:nvPr>
            <p:custDataLst>
              <p:tags r:id="rId28"/>
            </p:custDataLst>
          </p:nvPr>
        </p:nvSpPr>
        <p:spPr>
          <a:xfrm>
            <a:off x="2615007" y="4760087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2/10/2012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938" name="intervalshape"/>
          <p:cNvSpPr txBox="1"/>
          <p:nvPr>
            <p:custDataLst>
              <p:tags r:id="rId29"/>
            </p:custDataLst>
          </p:nvPr>
        </p:nvSpPr>
        <p:spPr>
          <a:xfrm>
            <a:off x="3928056" y="3605282"/>
            <a:ext cx="1441450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smtClean="0">
                <a:solidFill>
                  <a:schemeClr val="tx2"/>
                </a:solidFill>
              </a:rPr>
              <a:t>2/15/2012  –  3/27/2012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945" name="intervalshape"/>
          <p:cNvSpPr txBox="1"/>
          <p:nvPr>
            <p:custDataLst>
              <p:tags r:id="rId30"/>
            </p:custDataLst>
          </p:nvPr>
        </p:nvSpPr>
        <p:spPr>
          <a:xfrm>
            <a:off x="6846313" y="3186182"/>
            <a:ext cx="1441450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smtClean="0">
                <a:solidFill>
                  <a:schemeClr val="tx2"/>
                </a:solidFill>
              </a:rPr>
              <a:t>5/27/2012  –  6/27/2012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952" name="intervalshape"/>
          <p:cNvSpPr txBox="1"/>
          <p:nvPr>
            <p:custDataLst>
              <p:tags r:id="rId31"/>
            </p:custDataLst>
          </p:nvPr>
        </p:nvSpPr>
        <p:spPr>
          <a:xfrm>
            <a:off x="5862987" y="2767082"/>
            <a:ext cx="1441450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smtClean="0">
                <a:solidFill>
                  <a:schemeClr val="tx2"/>
                </a:solidFill>
              </a:rPr>
              <a:t>3/27/2012  –  5/27/2012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959" name="intervalshape"/>
          <p:cNvSpPr txBox="1"/>
          <p:nvPr>
            <p:custDataLst>
              <p:tags r:id="rId32"/>
            </p:custDataLst>
          </p:nvPr>
        </p:nvSpPr>
        <p:spPr>
          <a:xfrm>
            <a:off x="3928056" y="2347982"/>
            <a:ext cx="1441450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smtClean="0">
                <a:solidFill>
                  <a:schemeClr val="tx2"/>
                </a:solidFill>
              </a:rPr>
              <a:t>1/10/2012  –  3/27/2012</a:t>
            </a:r>
            <a:endParaRPr lang="en-US" sz="1000">
              <a:solidFill>
                <a:schemeClr val="tx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0773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4572000" cy="6890235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00600" y="317572"/>
            <a:ext cx="4046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Award winning, </a:t>
            </a:r>
            <a:r>
              <a:rPr lang="en-US" i="1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free</a:t>
            </a: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timeline maker </a:t>
            </a:r>
            <a:b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for Microsoft PowerPoint</a:t>
            </a:r>
            <a:r>
              <a:rPr lang="en-US" dirty="0" smtClean="0">
                <a:solidFill>
                  <a:srgbClr val="D24726"/>
                </a:solidFill>
                <a:latin typeface="Arial"/>
                <a:ea typeface="Segoe UI" pitchFamily="34" charset="0"/>
                <a:cs typeface="Arial"/>
              </a:rPr>
              <a:t>™</a:t>
            </a:r>
          </a:p>
        </p:txBody>
      </p:sp>
      <p:sp>
        <p:nvSpPr>
          <p:cNvPr id="3" name="Rectangle 2"/>
          <p:cNvSpPr/>
          <p:nvPr/>
        </p:nvSpPr>
        <p:spPr>
          <a:xfrm>
            <a:off x="5305499" y="1521589"/>
            <a:ext cx="354152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Simple, easy to use wizard.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Professional, quick results.</a:t>
            </a: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Built directly into PowerPoint!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2" y="1234757"/>
            <a:ext cx="4571999" cy="0"/>
          </a:xfrm>
          <a:prstGeom prst="line">
            <a:avLst/>
          </a:prstGeom>
          <a:ln>
            <a:solidFill>
              <a:srgbClr val="FFFFFF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72001" y="1234757"/>
            <a:ext cx="4571999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8" name="Group 2047"/>
          <p:cNvGrpSpPr/>
          <p:nvPr/>
        </p:nvGrpSpPr>
        <p:grpSpPr>
          <a:xfrm>
            <a:off x="4547113" y="3508869"/>
            <a:ext cx="4462775" cy="2790069"/>
            <a:chOff x="4547113" y="3091297"/>
            <a:chExt cx="4462775" cy="2790069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chemeClr val="bg1">
                      <a:lumMod val="85000"/>
                    </a:schemeClr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chemeClr val="bg1">
                    <a:lumMod val="85000"/>
                  </a:schemeClr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390049"/>
              <a:ext cx="3686600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lvl="0"/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can’t believe I’ve been using VISIO all these years!  I've been missing out.”</a:t>
              </a:r>
            </a:p>
            <a:p>
              <a:pPr lvl="0"/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like it because it's simple, intuitive and looks great!  I used it with a client who likes the product and has changed how she represents her project schedules.”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435592"/>
              <a:ext cx="0" cy="244577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Rectangle 47"/>
          <p:cNvSpPr/>
          <p:nvPr/>
        </p:nvSpPr>
        <p:spPr>
          <a:xfrm>
            <a:off x="4948026" y="3050382"/>
            <a:ext cx="3899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What are professionals saying about </a:t>
            </a:r>
            <a:b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Office Timeline Plus?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600200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3475" y="1600200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1979607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2370132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E:\dropbox\Dropbox\timelines\tim\logo.jpg">
            <a:hlinkClick r:id="rId2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565"/>
            <a:ext cx="4033838" cy="914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72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>
          <a:xfrm>
            <a:off x="6324600" y="3763895"/>
            <a:ext cx="2819401" cy="3055570"/>
          </a:xfrm>
          <a:prstGeom prst="roundRect">
            <a:avLst>
              <a:gd name="adj" fmla="val 0"/>
            </a:avLst>
          </a:prstGeom>
          <a:solidFill>
            <a:srgbClr val="D24726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-1" y="6819465"/>
            <a:ext cx="9143999" cy="723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>
            <a:hlinkClick r:id="rId2"/>
          </p:cNvPr>
          <p:cNvSpPr/>
          <p:nvPr/>
        </p:nvSpPr>
        <p:spPr>
          <a:xfrm>
            <a:off x="6471273" y="5505338"/>
            <a:ext cx="2507001" cy="577955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Learn More</a:t>
            </a:r>
            <a:endParaRPr lang="en-US" sz="24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9" name="Picture 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331" y="5605951"/>
            <a:ext cx="401111" cy="40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0" y="1"/>
            <a:ext cx="9143999" cy="382828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 descr="E:\dropbox\Dropbox\timelines\tim\bg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9680"/>
            <a:ext cx="914400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dropbox\Dropbox\timelines\tim\logoplus.jpg">
            <a:hlinkClick r:id="rId3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52400"/>
            <a:ext cx="3429000" cy="85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hlinkClick r:id="rId8"/>
          </p:cNvPr>
          <p:cNvSpPr txBox="1"/>
          <p:nvPr/>
        </p:nvSpPr>
        <p:spPr>
          <a:xfrm>
            <a:off x="6581368" y="5985757"/>
            <a:ext cx="2501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3"/>
              </a:rPr>
              <a:t>www.fppt.com/officetimeline</a:t>
            </a:r>
            <a:endParaRPr lang="en-US" sz="1400" dirty="0" smtClean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ounded Rectangle 25">
            <a:hlinkClick r:id="rId8"/>
          </p:cNvPr>
          <p:cNvSpPr/>
          <p:nvPr/>
        </p:nvSpPr>
        <p:spPr>
          <a:xfrm>
            <a:off x="1857626" y="4462272"/>
            <a:ext cx="4226182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Promotion Code:  </a:t>
            </a:r>
            <a:r>
              <a:rPr lang="en-US" sz="2400" dirty="0" smtClean="0">
                <a:solidFill>
                  <a:srgbClr val="00B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FPPT2012</a:t>
            </a:r>
            <a:endParaRPr lang="en-US" sz="2400" dirty="0">
              <a:solidFill>
                <a:srgbClr val="00B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60248" y="4511040"/>
            <a:ext cx="1179576" cy="1589662"/>
            <a:chOff x="460248" y="4511040"/>
            <a:chExt cx="1179576" cy="1589662"/>
          </a:xfrm>
        </p:grpSpPr>
        <p:sp>
          <p:nvSpPr>
            <p:cNvPr id="28" name="Rectangle 27"/>
            <p:cNvSpPr/>
            <p:nvPr/>
          </p:nvSpPr>
          <p:spPr>
            <a:xfrm>
              <a:off x="460248" y="4511040"/>
              <a:ext cx="1179576" cy="1589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60248" y="4648200"/>
              <a:ext cx="117957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GET</a:t>
              </a:r>
              <a:r>
                <a:rPr lang="en-US" sz="14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 </a:t>
              </a:r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15% OFF!</a:t>
              </a:r>
              <a:endParaRPr lang="en-US" sz="2800" dirty="0">
                <a:solidFill>
                  <a:schemeClr val="bg1">
                    <a:lumMod val="95000"/>
                  </a:schemeClr>
                </a:solidFill>
                <a:latin typeface="Agency FB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857627" y="5337640"/>
            <a:ext cx="4116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Segoe UI" pitchFamily="34" charset="0"/>
                <a:cs typeface="Segoe UI" pitchFamily="34" charset="0"/>
              </a:rPr>
              <a:t>Receive a 15% discount on your purchase of Office Timeline Plus edition when you use promotion code “FPPT2012”.</a:t>
            </a:r>
          </a:p>
        </p:txBody>
      </p:sp>
    </p:spTree>
    <p:extLst>
      <p:ext uri="{BB962C8B-B14F-4D97-AF65-F5344CB8AC3E}">
        <p14:creationId xmlns:p14="http://schemas.microsoft.com/office/powerpoint/2010/main" val="79205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FIGUREAUTOMATICFLAG" val="True"/>
  <p:tag name="TIMESCALEPOINT" val="Months"/>
  <p:tag name="TIMESCALEDATEFORMAT" val="MMM"/>
  <p:tag name="MILESTONEDATEFORMAT" val="M/d/yyyy"/>
  <p:tag name="INTERVALDATEFORMAT" val="M/d/yyyy"/>
  <p:tag name="TIMELINETYPE" val="Phases"/>
  <p:tag name="VERSION" val="1.5"/>
  <p:tag name="WORDWRAPMILESTONE" val="True"/>
  <p:tag name="WORDWRAPINTERVAL" val="False"/>
  <p:tag name="ELAPSEDSTYLE" val="wide"/>
  <p:tag name="TODAYMARKERABOVE" val="true"/>
  <p:tag name="TODAYMARKER" val="true"/>
  <p:tag name="INTERVALTHICKBAND" val="true"/>
  <p:tag name="INTERVALVERTCONNECTOR" val="true"/>
  <p:tag name="INTERVALHORIZCONNECTOR" val="false"/>
  <p:tag name="INTERVALTEXT" val="center"/>
  <p:tag name="INTERVALDATE" val="right"/>
  <p:tag name="AUTOFIT" val="1"/>
  <p:tag name="INTERVALABOVE" val="true"/>
  <p:tag name="TIMEBANDPOS" val="down"/>
  <p:tag name="TIMEBANDROUNDED" val="false"/>
  <p:tag name="TIMEBANDTHIN" val="false"/>
  <p:tag name="3DEFFECT" val="true"/>
  <p:tag name="MARKERCOLOR" val="255,0,0,false"/>
  <p:tag name="SHOWFLAGDIALOG" val="Finish"/>
  <p:tag name="BOLTONSTASKPANEENABLED" val="true"/>
  <p:tag name="LEFTBANDDATE" val="Calibri;24"/>
  <p:tag name="TIMESCALEFONT" val="Calibri;13;False;0"/>
  <p:tag name="RIGHTBANDDATE" val="Calibri;24"/>
  <p:tag name="TODAYMARKERFONTCHANGES" val="Calibri;11"/>
  <p:tag name="ELAPSED" val="false"/>
  <p:tag name="TIMEBANDDATES" val="both"/>
  <p:tag name="MILESTONETIMESCALESTARTDATE" val="2/10/2012 12:00:00 AM"/>
  <p:tag name="MILESTONETIMESCALEENDDATE" val="7/27/2012 12:00:00 AM"/>
  <p:tag name="INTERVALTIMESCALEENDDATE" val="6/27/2012 12:00:00 AM"/>
  <p:tag name="INTERVALTIMESCALESTARTDATE" val="1/10/2012 12:00:00 AM"/>
  <p:tag name="CONFIGURETIMESCALESTARTDATE" val="1/10/2012 12:00:00 AM"/>
  <p:tag name="CONFIGURETIMESCALEENDDATE" val="7/27/2012 12:00:00 AM"/>
  <p:tag name="TIMEBANDPOSVALUE" val="405"/>
  <p:tag name="TIMEBANDCOLOR" val="55,63,178,False"/>
  <p:tag name="ACTUALTIMESCALEENDDATE" val="7/31/2012 12:00:00 AM"/>
  <p:tag name="ACTUALTIMESCALESTARTDATE" val="1/1/2012 12:00:00 AM"/>
  <p:tag name="FLAGCONNECTORCOLOR" val="79,129,189,true"/>
  <p:tag name="PREVIOUSTIMEBANDPOSITION" val="40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DAYVALUEMARKER1" val="Calibri;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7/27/2012 12:00:00 AM;Final Release;False;False;False;False;False;tbName;0;;11;;10;3;-1;-1;False;120;False;False;False;False;False;-1;625.511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7/27/2012 12:00:00 AM;Final Release;False;False;False;False;False;tbDate;0;;11;;10;3;-1;-1;False;120;False;False;False;False;False;-1;625.51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1/10/2012 12:00:00 AM;3/27/2012 12:00:00 AM;Analysis &amp; Design;0;Shape;3;;11;;10;;10;0;16777215;-1;-1;False;0;False;False;False;False;False;False;False;Fals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6/27/2012 12:00:00 AM;Beta release;False;False;False;False;False;tbName;1;;11;;10;2;-1;-1;False;120;False;False;False;False;False;-1;550.582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6/27/2012 12:00:00 AM;Beta release;False;False;False;False;False;tbDate;1;;11;;10;2;-1;-1;False;120;False;False;False;False;False;-1;550.582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3/10/2012 12:00:00 AM;Alpha Release;False;False;False;False;False;tbName;2;;11;;10;1;-1;-1;False;120;False;False;False;False;False;-1;278.33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3/10/2012 12:00:00 AM;Alpha Release;False;False;False;False;False;tbDate;2;;11;;10;1;-1;-1;False;120;False;False;False;False;False;-1;278.33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2/10/2012 12:00:00 AM;Kick Off;False;False;False;False;False;tbName;3;;11;;10;0;-1;-1;False;120;False;False;False;False;False;-1;205.906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2/10/2012 12:00:00 AM;Kick Off;False;False;False;False;False;tbDate;3;;11;;10;0;-1;-1;False;120;False;False;False;False;False;-1;205.906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2/15/2012 12:00:00 AM;3/27/2012 12:00:00 AM;Implementation;3;tbStartEndDate;0;;11;;10;;10;3;16777215;-1;-1;False;180;False;False;False;False;False;False;False;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3/27/2012 12:00:00 AM;5/27/2012 12:00:00 AM;Implementation;3;Shape;2;;11;;10;;10;1;16777215;-1;-1;False;0;False;False;False;False;False;False;False;Fals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ShapeEllipse;5/27/2012 12:00:00 AM;6/27/2012 12:00:00 AM;Bug Fixes;2;tbStartEndDate;1;;11;;10;;10;2;16777215;-1;-1;False;180;False;False;False;False;False;False;False;Fals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3/27/2012 12:00:00 AM;5/27/2012 12:00:00 AM;Implementation;3;tbStartEndDate;2;;11;;10;;10;1;16777215;-1;-1;False;180;False;False;False;False;False;False;False;Fals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1/10/2012 12:00:00 AM;3/27/2012 12:00:00 AM;Analysis &amp; Design;0;tbStartEndDate;3;;11;;10;;10;0;16777215;-1;-1;False;180;False;False;False;False;False;False;False;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ShapeEllipse;5/27/2012 12:00:00 AM;6/27/2012 12:00:00 AM;Bug Fixes;2;Shape;1;;11;;10;;10;2;16777215;-1;-1;False;0;False;False;False;False;False;False;False;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2/15/2012 12:00:00 AM;3/27/2012 12:00:00 AM;Implementation;3;Shape;0;;11;;10;;10;3;16777215;-1;-1;False;0;False;False;False;False;False;False;False;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</TotalTime>
  <Words>195</Words>
  <Application>Microsoft Office PowerPoint</Application>
  <PresentationFormat>On-screen Show (4:3)</PresentationFormat>
  <Paragraphs>45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Product Roadmap PowerPoint Template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Curtis Brown</dc:creator>
  <cp:lastModifiedBy>Julian</cp:lastModifiedBy>
  <cp:revision>41</cp:revision>
  <dcterms:created xsi:type="dcterms:W3CDTF">2012-07-20T04:59:23Z</dcterms:created>
  <dcterms:modified xsi:type="dcterms:W3CDTF">2012-09-12T14:46:35Z</dcterms:modified>
</cp:coreProperties>
</file>