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9" r:id="rId2"/>
    <p:sldId id="265" r:id="rId3"/>
    <p:sldId id="266" r:id="rId4"/>
  </p:sldIdLst>
  <p:sldSz cx="9144000" cy="6858000" type="screen4x3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035" autoAdjust="0"/>
  </p:normalViewPr>
  <p:slideViewPr>
    <p:cSldViewPr>
      <p:cViewPr>
        <p:scale>
          <a:sx n="100" d="100"/>
          <a:sy n="100" d="100"/>
        </p:scale>
        <p:origin x="-9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19B35-17C9-4E94-B693-C0179522F4A3}" type="datetimeFigureOut">
              <a:rPr lang="en-US" smtClean="0"/>
              <a:t>12/13/2012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3E3E6-2AF7-4A2E-80BC-BFF56A54F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8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99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51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6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62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3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9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30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2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62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6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20" Type="http://schemas.openxmlformats.org/officeDocument/2006/relationships/tags" Target="../tags/tag21.xml"/><Relationship Id="rId4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33" name="intervalshape"/>
          <p:cNvCxnSpPr/>
          <p:nvPr/>
        </p:nvCxnSpPr>
        <p:spPr>
          <a:xfrm flipV="1">
            <a:off x="4266574" y="1439334"/>
            <a:ext cx="0" cy="370416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32" name="intervalshape"/>
          <p:cNvCxnSpPr/>
          <p:nvPr/>
        </p:nvCxnSpPr>
        <p:spPr>
          <a:xfrm flipV="1">
            <a:off x="1823163" y="1439334"/>
            <a:ext cx="0" cy="370416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29" name="intervalshape"/>
          <p:cNvSpPr/>
          <p:nvPr>
            <p:custDataLst>
              <p:tags r:id="rId2"/>
            </p:custDataLst>
          </p:nvPr>
        </p:nvSpPr>
        <p:spPr>
          <a:xfrm>
            <a:off x="1823164" y="1303867"/>
            <a:ext cx="2443411" cy="270933"/>
          </a:xfrm>
          <a:prstGeom prst="roundRect">
            <a:avLst>
              <a:gd name="adj" fmla="val 100000"/>
            </a:avLst>
          </a:prstGeom>
          <a:solidFill>
            <a:srgbClr val="F2731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Code Review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5524" name="intervalshape"/>
          <p:cNvCxnSpPr/>
          <p:nvPr/>
        </p:nvCxnSpPr>
        <p:spPr>
          <a:xfrm flipV="1">
            <a:off x="4979235" y="1902460"/>
            <a:ext cx="0" cy="324104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23" name="intervalshape"/>
          <p:cNvCxnSpPr/>
          <p:nvPr/>
        </p:nvCxnSpPr>
        <p:spPr>
          <a:xfrm flipV="1">
            <a:off x="2045291" y="1902460"/>
            <a:ext cx="0" cy="324104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20" name="intervalshape"/>
          <p:cNvSpPr/>
          <p:nvPr>
            <p:custDataLst>
              <p:tags r:id="rId3"/>
            </p:custDataLst>
          </p:nvPr>
        </p:nvSpPr>
        <p:spPr>
          <a:xfrm>
            <a:off x="2045291" y="1766993"/>
            <a:ext cx="2933944" cy="270933"/>
          </a:xfrm>
          <a:prstGeom prst="roundRect">
            <a:avLst>
              <a:gd name="adj" fmla="val 100000"/>
            </a:avLst>
          </a:prstGeom>
          <a:solidFill>
            <a:srgbClr val="F474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smtClean="0">
                <a:solidFill>
                  <a:srgbClr val="FFFFFF"/>
                </a:solidFill>
                <a:latin typeface=""/>
              </a:rPr>
              <a:t>Test Phasing</a:t>
            </a:r>
            <a:endParaRPr lang="en-US" sz="1100" dirty="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5515" name="intervalshape"/>
          <p:cNvCxnSpPr/>
          <p:nvPr/>
        </p:nvCxnSpPr>
        <p:spPr>
          <a:xfrm flipV="1">
            <a:off x="5988067" y="2365588"/>
            <a:ext cx="0" cy="277791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14" name="intervalshape"/>
          <p:cNvCxnSpPr/>
          <p:nvPr/>
        </p:nvCxnSpPr>
        <p:spPr>
          <a:xfrm flipV="1">
            <a:off x="4266574" y="2365588"/>
            <a:ext cx="0" cy="2777913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10" name="intervalshape"/>
          <p:cNvSpPr/>
          <p:nvPr>
            <p:custDataLst>
              <p:tags r:id="rId4"/>
            </p:custDataLst>
          </p:nvPr>
        </p:nvSpPr>
        <p:spPr>
          <a:xfrm>
            <a:off x="4266575" y="2230120"/>
            <a:ext cx="1721493" cy="270933"/>
          </a:xfrm>
          <a:prstGeom prst="roundRect">
            <a:avLst>
              <a:gd name="adj" fmla="val 10000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dirty="0" err="1" smtClean="0">
                <a:solidFill>
                  <a:srgbClr val="FFFFFF"/>
                </a:solidFill>
                <a:latin typeface=""/>
              </a:rPr>
              <a:t>Dogfood</a:t>
            </a:r>
            <a:endParaRPr lang="en-US" sz="110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5505" name="intervalshape"/>
          <p:cNvCxnSpPr/>
          <p:nvPr/>
        </p:nvCxnSpPr>
        <p:spPr>
          <a:xfrm flipV="1">
            <a:off x="7246794" y="2828713"/>
            <a:ext cx="0" cy="231478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04" name="intervalshape"/>
          <p:cNvCxnSpPr/>
          <p:nvPr/>
        </p:nvCxnSpPr>
        <p:spPr>
          <a:xfrm flipV="1">
            <a:off x="4266574" y="2828713"/>
            <a:ext cx="0" cy="2314787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01" name="intervalshape"/>
          <p:cNvSpPr/>
          <p:nvPr>
            <p:custDataLst>
              <p:tags r:id="rId5"/>
            </p:custDataLst>
          </p:nvPr>
        </p:nvSpPr>
        <p:spPr>
          <a:xfrm>
            <a:off x="4266574" y="2693247"/>
            <a:ext cx="2980220" cy="270933"/>
          </a:xfrm>
          <a:prstGeom prst="roundRect">
            <a:avLst>
              <a:gd name="adj" fmla="val 100000"/>
            </a:avLst>
          </a:prstGeom>
          <a:solidFill>
            <a:srgbClr val="FF800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rgbClr val="FFFFFF"/>
                </a:solidFill>
                <a:latin typeface=""/>
              </a:rPr>
              <a:t>Technology Adoption Com</a:t>
            </a:r>
            <a:endParaRPr lang="en-US" sz="110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5496" name="intervalshape"/>
          <p:cNvCxnSpPr/>
          <p:nvPr/>
        </p:nvCxnSpPr>
        <p:spPr>
          <a:xfrm flipV="1">
            <a:off x="7117219" y="3291841"/>
            <a:ext cx="0" cy="185166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95" name="intervalshape"/>
          <p:cNvCxnSpPr/>
          <p:nvPr/>
        </p:nvCxnSpPr>
        <p:spPr>
          <a:xfrm flipV="1">
            <a:off x="5988067" y="3291841"/>
            <a:ext cx="0" cy="185166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92" name="intervalshape"/>
          <p:cNvSpPr/>
          <p:nvPr>
            <p:custDataLst>
              <p:tags r:id="rId6"/>
            </p:custDataLst>
          </p:nvPr>
        </p:nvSpPr>
        <p:spPr>
          <a:xfrm>
            <a:off x="5988067" y="3156374"/>
            <a:ext cx="1129152" cy="270933"/>
          </a:xfrm>
          <a:prstGeom prst="roundRect">
            <a:avLst>
              <a:gd name="adj" fmla="val 100000"/>
            </a:avLst>
          </a:prstGeom>
          <a:solidFill>
            <a:srgbClr val="F9865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rgbClr val="FFFFFF"/>
                </a:solidFill>
                <a:latin typeface=""/>
              </a:rPr>
              <a:t>Beta Program</a:t>
            </a:r>
            <a:endParaRPr lang="en-US" sz="1100">
              <a:solidFill>
                <a:srgbClr val="FFFFFF"/>
              </a:solidFill>
              <a:latin typeface=""/>
            </a:endParaRPr>
          </a:p>
        </p:txBody>
      </p:sp>
      <p:cxnSp>
        <p:nvCxnSpPr>
          <p:cNvPr id="15485" name="milestoneshape"/>
          <p:cNvCxnSpPr/>
          <p:nvPr>
            <p:custDataLst>
              <p:tags r:id="rId7"/>
            </p:custDataLst>
          </p:nvPr>
        </p:nvCxnSpPr>
        <p:spPr>
          <a:xfrm>
            <a:off x="1823163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77" name="milestoneshape"/>
          <p:cNvCxnSpPr/>
          <p:nvPr>
            <p:custDataLst>
              <p:tags r:id="rId8"/>
            </p:custDataLst>
          </p:nvPr>
        </p:nvCxnSpPr>
        <p:spPr>
          <a:xfrm>
            <a:off x="3581678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69" name="milestoneshape"/>
          <p:cNvCxnSpPr/>
          <p:nvPr>
            <p:custDataLst>
              <p:tags r:id="rId9"/>
            </p:custDataLst>
          </p:nvPr>
        </p:nvCxnSpPr>
        <p:spPr>
          <a:xfrm>
            <a:off x="5182853" y="3754967"/>
            <a:ext cx="0" cy="13885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60" name="milestoneshape"/>
          <p:cNvCxnSpPr/>
          <p:nvPr>
            <p:custDataLst>
              <p:tags r:id="rId10"/>
            </p:custDataLst>
          </p:nvPr>
        </p:nvCxnSpPr>
        <p:spPr>
          <a:xfrm>
            <a:off x="5988067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52" name="milestoneshape"/>
          <p:cNvCxnSpPr/>
          <p:nvPr>
            <p:custDataLst>
              <p:tags r:id="rId11"/>
            </p:custDataLst>
          </p:nvPr>
        </p:nvCxnSpPr>
        <p:spPr>
          <a:xfrm>
            <a:off x="7663284" y="4466167"/>
            <a:ext cx="0" cy="677333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110504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Segoe UI Light" pitchFamily="34" charset="0"/>
              </a:rPr>
              <a:t>Product Shipping Timeline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Segoe UI Light" pitchFamily="34" charset="0"/>
            </a:endParaRPr>
          </a:p>
        </p:txBody>
      </p:sp>
      <p:sp>
        <p:nvSpPr>
          <p:cNvPr id="15418" name="pgshape"/>
          <p:cNvSpPr/>
          <p:nvPr>
            <p:custDataLst>
              <p:tags r:id="rId12"/>
            </p:custDataLst>
          </p:nvPr>
        </p:nvSpPr>
        <p:spPr>
          <a:xfrm>
            <a:off x="1193800" y="5143500"/>
            <a:ext cx="6756400" cy="677333"/>
          </a:xfrm>
          <a:prstGeom prst="roundRect">
            <a:avLst>
              <a:gd name="adj" fmla="val 10000000"/>
            </a:avLst>
          </a:prstGeom>
          <a:solidFill>
            <a:srgbClr val="FEBA0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19" name="pgshape"/>
          <p:cNvSpPr txBox="1"/>
          <p:nvPr>
            <p:custDataLst>
              <p:tags r:id="rId13"/>
            </p:custDataLst>
          </p:nvPr>
        </p:nvSpPr>
        <p:spPr>
          <a:xfrm>
            <a:off x="431800" y="5143500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smtClean="0">
                <a:solidFill>
                  <a:schemeClr val="accent2"/>
                </a:solidFill>
                <a:latin typeface="Calibri"/>
              </a:rPr>
              <a:t>2012</a:t>
            </a:r>
            <a:endParaRPr lang="en-US" sz="2400" b="1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15420" name="pgshape"/>
          <p:cNvSpPr txBox="1"/>
          <p:nvPr>
            <p:custDataLst>
              <p:tags r:id="rId14"/>
            </p:custDataLst>
          </p:nvPr>
        </p:nvSpPr>
        <p:spPr>
          <a:xfrm>
            <a:off x="119380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Q2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22" name="pgshape"/>
          <p:cNvCxnSpPr/>
          <p:nvPr/>
        </p:nvCxnSpPr>
        <p:spPr>
          <a:xfrm>
            <a:off x="203835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23" name="pgshape"/>
          <p:cNvSpPr txBox="1"/>
          <p:nvPr>
            <p:custDataLst>
              <p:tags r:id="rId15"/>
            </p:custDataLst>
          </p:nvPr>
        </p:nvSpPr>
        <p:spPr>
          <a:xfrm>
            <a:off x="203835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Q3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25" name="pgshape"/>
          <p:cNvCxnSpPr/>
          <p:nvPr/>
        </p:nvCxnSpPr>
        <p:spPr>
          <a:xfrm>
            <a:off x="288290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26" name="pgshape"/>
          <p:cNvSpPr txBox="1"/>
          <p:nvPr>
            <p:custDataLst>
              <p:tags r:id="rId16"/>
            </p:custDataLst>
          </p:nvPr>
        </p:nvSpPr>
        <p:spPr>
          <a:xfrm>
            <a:off x="288290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Q4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28" name="pgshape"/>
          <p:cNvCxnSpPr/>
          <p:nvPr/>
        </p:nvCxnSpPr>
        <p:spPr>
          <a:xfrm>
            <a:off x="372745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29" name="pgshape"/>
          <p:cNvSpPr txBox="1"/>
          <p:nvPr>
            <p:custDataLst>
              <p:tags r:id="rId17"/>
            </p:custDataLst>
          </p:nvPr>
        </p:nvSpPr>
        <p:spPr>
          <a:xfrm>
            <a:off x="372745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Q1
2013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31" name="pgshape"/>
          <p:cNvCxnSpPr/>
          <p:nvPr/>
        </p:nvCxnSpPr>
        <p:spPr>
          <a:xfrm>
            <a:off x="457200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2" name="pgshape"/>
          <p:cNvSpPr txBox="1"/>
          <p:nvPr>
            <p:custDataLst>
              <p:tags r:id="rId18"/>
            </p:custDataLst>
          </p:nvPr>
        </p:nvSpPr>
        <p:spPr>
          <a:xfrm>
            <a:off x="457200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Q2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34" name="pgshape"/>
          <p:cNvCxnSpPr/>
          <p:nvPr/>
        </p:nvCxnSpPr>
        <p:spPr>
          <a:xfrm>
            <a:off x="541655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5" name="pgshape"/>
          <p:cNvSpPr txBox="1"/>
          <p:nvPr>
            <p:custDataLst>
              <p:tags r:id="rId19"/>
            </p:custDataLst>
          </p:nvPr>
        </p:nvSpPr>
        <p:spPr>
          <a:xfrm>
            <a:off x="541655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Q3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37" name="pgshape"/>
          <p:cNvCxnSpPr/>
          <p:nvPr/>
        </p:nvCxnSpPr>
        <p:spPr>
          <a:xfrm>
            <a:off x="626110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8" name="pgshape"/>
          <p:cNvSpPr txBox="1"/>
          <p:nvPr>
            <p:custDataLst>
              <p:tags r:id="rId20"/>
            </p:custDataLst>
          </p:nvPr>
        </p:nvSpPr>
        <p:spPr>
          <a:xfrm>
            <a:off x="626110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Q4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cxnSp>
        <p:nvCxnSpPr>
          <p:cNvPr id="15440" name="pgshape"/>
          <p:cNvCxnSpPr/>
          <p:nvPr/>
        </p:nvCxnSpPr>
        <p:spPr>
          <a:xfrm>
            <a:off x="7105650" y="5346700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1" name="pgshape"/>
          <p:cNvSpPr txBox="1"/>
          <p:nvPr>
            <p:custDataLst>
              <p:tags r:id="rId21"/>
            </p:custDataLst>
          </p:nvPr>
        </p:nvSpPr>
        <p:spPr>
          <a:xfrm>
            <a:off x="7105650" y="5143500"/>
            <a:ext cx="84455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b="1" smtClean="0">
                <a:solidFill>
                  <a:srgbClr val="232563"/>
                </a:solidFill>
                <a:latin typeface="Calibri"/>
              </a:rPr>
              <a:t>Q1
2014</a:t>
            </a:r>
            <a:endParaRPr lang="en-US" sz="1300" b="1">
              <a:solidFill>
                <a:srgbClr val="232563"/>
              </a:solidFill>
              <a:latin typeface="Calibri"/>
            </a:endParaRPr>
          </a:p>
        </p:txBody>
      </p:sp>
      <p:sp>
        <p:nvSpPr>
          <p:cNvPr id="15443" name="pgshape"/>
          <p:cNvSpPr txBox="1"/>
          <p:nvPr>
            <p:custDataLst>
              <p:tags r:id="rId22"/>
            </p:custDataLst>
          </p:nvPr>
        </p:nvSpPr>
        <p:spPr>
          <a:xfrm>
            <a:off x="8077200" y="5143500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smtClean="0">
                <a:solidFill>
                  <a:schemeClr val="accent2"/>
                </a:solidFill>
                <a:latin typeface="Calibri"/>
              </a:rPr>
              <a:t>2014</a:t>
            </a:r>
            <a:endParaRPr lang="en-US" sz="2400" b="1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15444" name="pgshape"/>
          <p:cNvSpPr/>
          <p:nvPr>
            <p:custDataLst>
              <p:tags r:id="rId23"/>
            </p:custDataLst>
          </p:nvPr>
        </p:nvSpPr>
        <p:spPr>
          <a:xfrm>
            <a:off x="1193800" y="5143500"/>
            <a:ext cx="2369368" cy="677333"/>
          </a:xfrm>
          <a:prstGeom prst="roundRect">
            <a:avLst>
              <a:gd name="adj" fmla="val 10000000"/>
            </a:avLst>
          </a:prstGeom>
          <a:solidFill>
            <a:schemeClr val="tx1">
              <a:alpha val="30000"/>
            </a:scheme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46" name="pgshape"/>
          <p:cNvSpPr/>
          <p:nvPr/>
        </p:nvSpPr>
        <p:spPr>
          <a:xfrm>
            <a:off x="3499668" y="5803900"/>
            <a:ext cx="127000" cy="186267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47" name="pgshape"/>
          <p:cNvSpPr txBox="1"/>
          <p:nvPr>
            <p:custDataLst>
              <p:tags r:id="rId24"/>
            </p:custDataLst>
          </p:nvPr>
        </p:nvSpPr>
        <p:spPr>
          <a:xfrm>
            <a:off x="3283768" y="6016835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r>
              <a:rPr lang="en-US" sz="1100" smtClean="0">
                <a:latin typeface="Calibri"/>
              </a:rPr>
              <a:t>Today</a:t>
            </a:r>
            <a:endParaRPr lang="en-US" sz="1100">
              <a:latin typeface="Calibri"/>
            </a:endParaRPr>
          </a:p>
        </p:txBody>
      </p:sp>
      <p:sp>
        <p:nvSpPr>
          <p:cNvPr id="15450" name="milestoneshape"/>
          <p:cNvSpPr/>
          <p:nvPr/>
        </p:nvSpPr>
        <p:spPr>
          <a:xfrm rot="16200000">
            <a:off x="7650584" y="4497917"/>
            <a:ext cx="254000" cy="190500"/>
          </a:xfrm>
          <a:prstGeom prst="flowChartMerg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54" name="milestoneshape"/>
          <p:cNvSpPr txBox="1"/>
          <p:nvPr>
            <p:custDataLst>
              <p:tags r:id="rId25"/>
            </p:custDataLst>
          </p:nvPr>
        </p:nvSpPr>
        <p:spPr>
          <a:xfrm>
            <a:off x="7815684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latin typeface=""/>
              </a:rPr>
              <a:t>Launch </a:t>
            </a:r>
            <a:endParaRPr lang="en-US" sz="1100">
              <a:latin typeface=""/>
            </a:endParaRPr>
          </a:p>
        </p:txBody>
      </p:sp>
      <p:sp>
        <p:nvSpPr>
          <p:cNvPr id="15456" name="milestoneshape"/>
          <p:cNvSpPr txBox="1"/>
          <p:nvPr>
            <p:custDataLst>
              <p:tags r:id="rId26"/>
            </p:custDataLst>
          </p:nvPr>
        </p:nvSpPr>
        <p:spPr>
          <a:xfrm>
            <a:off x="7815684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latin typeface=""/>
              </a:rPr>
              <a:t>03/01/14</a:t>
            </a:r>
            <a:endParaRPr lang="en-US" sz="1000">
              <a:latin typeface=""/>
            </a:endParaRPr>
          </a:p>
        </p:txBody>
      </p:sp>
      <p:sp>
        <p:nvSpPr>
          <p:cNvPr id="15459" name="milestoneshape"/>
          <p:cNvSpPr/>
          <p:nvPr/>
        </p:nvSpPr>
        <p:spPr>
          <a:xfrm rot="16200000">
            <a:off x="5975367" y="44979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62" name="milestoneshape"/>
          <p:cNvSpPr txBox="1"/>
          <p:nvPr>
            <p:custDataLst>
              <p:tags r:id="rId27"/>
            </p:custDataLst>
          </p:nvPr>
        </p:nvSpPr>
        <p:spPr>
          <a:xfrm>
            <a:off x="6140467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latin typeface=""/>
              </a:rPr>
              <a:t>Beta Program</a:t>
            </a:r>
            <a:endParaRPr lang="en-US" sz="1100">
              <a:latin typeface=""/>
            </a:endParaRPr>
          </a:p>
        </p:txBody>
      </p:sp>
      <p:sp>
        <p:nvSpPr>
          <p:cNvPr id="15464" name="milestoneshape"/>
          <p:cNvSpPr txBox="1"/>
          <p:nvPr>
            <p:custDataLst>
              <p:tags r:id="rId28"/>
            </p:custDataLst>
          </p:nvPr>
        </p:nvSpPr>
        <p:spPr>
          <a:xfrm>
            <a:off x="6140467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latin typeface=""/>
              </a:rPr>
              <a:t>09/01/13</a:t>
            </a:r>
            <a:endParaRPr lang="en-US" sz="1000">
              <a:latin typeface=""/>
            </a:endParaRPr>
          </a:p>
        </p:txBody>
      </p:sp>
      <p:sp>
        <p:nvSpPr>
          <p:cNvPr id="15468" name="milestoneshape"/>
          <p:cNvSpPr/>
          <p:nvPr/>
        </p:nvSpPr>
        <p:spPr>
          <a:xfrm rot="16200000">
            <a:off x="5170153" y="37867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71" name="milestoneshape"/>
          <p:cNvSpPr txBox="1"/>
          <p:nvPr>
            <p:custDataLst>
              <p:tags r:id="rId29"/>
            </p:custDataLst>
          </p:nvPr>
        </p:nvSpPr>
        <p:spPr>
          <a:xfrm>
            <a:off x="5335253" y="36703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latin typeface=""/>
              </a:rPr>
              <a:t>R1 Beta candidate</a:t>
            </a:r>
            <a:endParaRPr lang="en-US" sz="1100">
              <a:latin typeface=""/>
            </a:endParaRPr>
          </a:p>
        </p:txBody>
      </p:sp>
      <p:sp>
        <p:nvSpPr>
          <p:cNvPr id="15473" name="milestoneshape"/>
          <p:cNvSpPr txBox="1"/>
          <p:nvPr>
            <p:custDataLst>
              <p:tags r:id="rId30"/>
            </p:custDataLst>
          </p:nvPr>
        </p:nvSpPr>
        <p:spPr>
          <a:xfrm>
            <a:off x="5335253" y="39210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latin typeface=""/>
              </a:rPr>
              <a:t>06/06/13</a:t>
            </a:r>
            <a:endParaRPr lang="en-US" sz="1000">
              <a:latin typeface=""/>
            </a:endParaRPr>
          </a:p>
        </p:txBody>
      </p:sp>
      <p:sp>
        <p:nvSpPr>
          <p:cNvPr id="15476" name="milestoneshape"/>
          <p:cNvSpPr/>
          <p:nvPr/>
        </p:nvSpPr>
        <p:spPr>
          <a:xfrm rot="16200000">
            <a:off x="3568978" y="44979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79" name="milestoneshape"/>
          <p:cNvSpPr txBox="1"/>
          <p:nvPr>
            <p:custDataLst>
              <p:tags r:id="rId31"/>
            </p:custDataLst>
          </p:nvPr>
        </p:nvSpPr>
        <p:spPr>
          <a:xfrm>
            <a:off x="3734078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latin typeface=""/>
              </a:rPr>
              <a:t>Patch release</a:t>
            </a:r>
            <a:endParaRPr lang="en-US" sz="1100">
              <a:latin typeface=""/>
            </a:endParaRPr>
          </a:p>
        </p:txBody>
      </p:sp>
      <p:sp>
        <p:nvSpPr>
          <p:cNvPr id="15481" name="milestoneshape"/>
          <p:cNvSpPr txBox="1"/>
          <p:nvPr>
            <p:custDataLst>
              <p:tags r:id="rId32"/>
            </p:custDataLst>
          </p:nvPr>
        </p:nvSpPr>
        <p:spPr>
          <a:xfrm>
            <a:off x="3734078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latin typeface=""/>
              </a:rPr>
              <a:t>12/15/12</a:t>
            </a:r>
            <a:endParaRPr lang="en-US" sz="1000">
              <a:latin typeface=""/>
            </a:endParaRPr>
          </a:p>
        </p:txBody>
      </p:sp>
      <p:sp>
        <p:nvSpPr>
          <p:cNvPr id="15484" name="milestoneshape"/>
          <p:cNvSpPr/>
          <p:nvPr/>
        </p:nvSpPr>
        <p:spPr>
          <a:xfrm rot="16200000">
            <a:off x="1810463" y="4497917"/>
            <a:ext cx="2540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87" name="milestoneshape"/>
          <p:cNvSpPr txBox="1"/>
          <p:nvPr>
            <p:custDataLst>
              <p:tags r:id="rId33"/>
            </p:custDataLst>
          </p:nvPr>
        </p:nvSpPr>
        <p:spPr>
          <a:xfrm>
            <a:off x="1975563" y="4381500"/>
            <a:ext cx="1524000" cy="22519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>
                <a:latin typeface=""/>
              </a:rPr>
              <a:t>Internal release</a:t>
            </a:r>
            <a:endParaRPr lang="en-US" sz="1100">
              <a:latin typeface=""/>
            </a:endParaRPr>
          </a:p>
        </p:txBody>
      </p:sp>
      <p:sp>
        <p:nvSpPr>
          <p:cNvPr id="15489" name="milestoneshape"/>
          <p:cNvSpPr txBox="1"/>
          <p:nvPr>
            <p:custDataLst>
              <p:tags r:id="rId34"/>
            </p:custDataLst>
          </p:nvPr>
        </p:nvSpPr>
        <p:spPr>
          <a:xfrm>
            <a:off x="1975563" y="4632283"/>
            <a:ext cx="1397000" cy="3048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latin typeface=""/>
              </a:rPr>
              <a:t>06/08/12</a:t>
            </a:r>
            <a:endParaRPr lang="en-US" sz="1000">
              <a:latin typeface=""/>
            </a:endParaRPr>
          </a:p>
        </p:txBody>
      </p:sp>
      <p:sp>
        <p:nvSpPr>
          <p:cNvPr id="15497" name="intervalshape"/>
          <p:cNvSpPr txBox="1"/>
          <p:nvPr>
            <p:custDataLst>
              <p:tags r:id="rId35"/>
            </p:custDataLst>
          </p:nvPr>
        </p:nvSpPr>
        <p:spPr>
          <a:xfrm>
            <a:off x="5384817" y="313795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latin typeface=""/>
              </a:rPr>
              <a:t>09/01/13</a:t>
            </a:r>
            <a:endParaRPr lang="en-US" sz="900">
              <a:latin typeface=""/>
            </a:endParaRPr>
          </a:p>
        </p:txBody>
      </p:sp>
      <p:sp>
        <p:nvSpPr>
          <p:cNvPr id="15499" name="intervalshape"/>
          <p:cNvSpPr txBox="1"/>
          <p:nvPr>
            <p:custDataLst>
              <p:tags r:id="rId36"/>
            </p:custDataLst>
          </p:nvPr>
        </p:nvSpPr>
        <p:spPr>
          <a:xfrm>
            <a:off x="7117219" y="313795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latin typeface=""/>
              </a:rPr>
              <a:t>01/01/14</a:t>
            </a:r>
            <a:endParaRPr lang="en-US" sz="900">
              <a:latin typeface=""/>
            </a:endParaRPr>
          </a:p>
        </p:txBody>
      </p:sp>
      <p:sp>
        <p:nvSpPr>
          <p:cNvPr id="15506" name="intervalshape"/>
          <p:cNvSpPr txBox="1"/>
          <p:nvPr>
            <p:custDataLst>
              <p:tags r:id="rId37"/>
            </p:custDataLst>
          </p:nvPr>
        </p:nvSpPr>
        <p:spPr>
          <a:xfrm>
            <a:off x="3663324" y="267482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latin typeface=""/>
              </a:rPr>
              <a:t>02/27/13</a:t>
            </a:r>
            <a:endParaRPr lang="en-US" sz="900">
              <a:latin typeface=""/>
            </a:endParaRPr>
          </a:p>
        </p:txBody>
      </p:sp>
      <p:sp>
        <p:nvSpPr>
          <p:cNvPr id="15508" name="intervalshape"/>
          <p:cNvSpPr txBox="1"/>
          <p:nvPr>
            <p:custDataLst>
              <p:tags r:id="rId38"/>
            </p:custDataLst>
          </p:nvPr>
        </p:nvSpPr>
        <p:spPr>
          <a:xfrm>
            <a:off x="7246793" y="267482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latin typeface=""/>
              </a:rPr>
              <a:t>01/15/14</a:t>
            </a:r>
            <a:endParaRPr lang="en-US" sz="900">
              <a:latin typeface=""/>
            </a:endParaRPr>
          </a:p>
        </p:txBody>
      </p:sp>
      <p:sp>
        <p:nvSpPr>
          <p:cNvPr id="15516" name="intervalshape"/>
          <p:cNvSpPr txBox="1"/>
          <p:nvPr>
            <p:custDataLst>
              <p:tags r:id="rId39"/>
            </p:custDataLst>
          </p:nvPr>
        </p:nvSpPr>
        <p:spPr>
          <a:xfrm>
            <a:off x="3663324" y="2211699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latin typeface=""/>
              </a:rPr>
              <a:t>02/27/13</a:t>
            </a:r>
            <a:endParaRPr lang="en-US" sz="900">
              <a:latin typeface=""/>
            </a:endParaRPr>
          </a:p>
        </p:txBody>
      </p:sp>
      <p:sp>
        <p:nvSpPr>
          <p:cNvPr id="15518" name="intervalshape"/>
          <p:cNvSpPr txBox="1"/>
          <p:nvPr>
            <p:custDataLst>
              <p:tags r:id="rId40"/>
            </p:custDataLst>
          </p:nvPr>
        </p:nvSpPr>
        <p:spPr>
          <a:xfrm>
            <a:off x="5988067" y="2211699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latin typeface=""/>
              </a:rPr>
              <a:t>09/01/13</a:t>
            </a:r>
            <a:endParaRPr lang="en-US" sz="900">
              <a:latin typeface=""/>
            </a:endParaRPr>
          </a:p>
        </p:txBody>
      </p:sp>
      <p:sp>
        <p:nvSpPr>
          <p:cNvPr id="15525" name="intervalshape"/>
          <p:cNvSpPr txBox="1"/>
          <p:nvPr>
            <p:custDataLst>
              <p:tags r:id="rId41"/>
            </p:custDataLst>
          </p:nvPr>
        </p:nvSpPr>
        <p:spPr>
          <a:xfrm>
            <a:off x="1442041" y="174857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latin typeface=""/>
              </a:rPr>
              <a:t>07/02/12</a:t>
            </a:r>
            <a:endParaRPr lang="en-US" sz="900">
              <a:latin typeface=""/>
            </a:endParaRPr>
          </a:p>
        </p:txBody>
      </p:sp>
      <p:sp>
        <p:nvSpPr>
          <p:cNvPr id="15527" name="intervalshape"/>
          <p:cNvSpPr txBox="1"/>
          <p:nvPr>
            <p:custDataLst>
              <p:tags r:id="rId42"/>
            </p:custDataLst>
          </p:nvPr>
        </p:nvSpPr>
        <p:spPr>
          <a:xfrm>
            <a:off x="4979236" y="1748572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latin typeface=""/>
              </a:rPr>
              <a:t>05/15/13</a:t>
            </a:r>
            <a:endParaRPr lang="en-US" sz="900">
              <a:latin typeface=""/>
            </a:endParaRPr>
          </a:p>
        </p:txBody>
      </p:sp>
      <p:sp>
        <p:nvSpPr>
          <p:cNvPr id="15534" name="intervalshape"/>
          <p:cNvSpPr txBox="1"/>
          <p:nvPr>
            <p:custDataLst>
              <p:tags r:id="rId43"/>
            </p:custDataLst>
          </p:nvPr>
        </p:nvSpPr>
        <p:spPr>
          <a:xfrm>
            <a:off x="1219913" y="128544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900" smtClean="0">
                <a:latin typeface=""/>
              </a:rPr>
              <a:t>06/08/12</a:t>
            </a:r>
            <a:endParaRPr lang="en-US" sz="900">
              <a:latin typeface=""/>
            </a:endParaRPr>
          </a:p>
        </p:txBody>
      </p:sp>
      <p:sp>
        <p:nvSpPr>
          <p:cNvPr id="15536" name="intervalshape"/>
          <p:cNvSpPr txBox="1"/>
          <p:nvPr>
            <p:custDataLst>
              <p:tags r:id="rId44"/>
            </p:custDataLst>
          </p:nvPr>
        </p:nvSpPr>
        <p:spPr>
          <a:xfrm>
            <a:off x="4266574" y="1285445"/>
            <a:ext cx="603250" cy="307776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900" smtClean="0">
                <a:latin typeface=""/>
              </a:rPr>
              <a:t>02/27/13</a:t>
            </a:r>
            <a:endParaRPr lang="en-US" sz="900">
              <a:latin typeface="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890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25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381149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8.0&quot;&gt;&lt;object type=&quot;1&quot; unique_id=&quot;10001&quot;&gt;&lt;object type=&quot;2&quot; unique_id=&quot;27329&quot;&gt;&lt;object type=&quot;3&quot; unique_id=&quot;27331&quot;&gt;&lt;property id=&quot;20148&quot; value=&quot;5&quot;/&gt;&lt;property id=&quot;20300&quot; value=&quot;Slide 2&quot;/&gt;&lt;property id=&quot;20307&quot; value=&quot;265&quot;/&gt;&lt;/object&gt;&lt;object type=&quot;3&quot; unique_id=&quot;27332&quot;&gt;&lt;property id=&quot;20148&quot; value=&quot;5&quot;/&gt;&lt;property id=&quot;20300&quot; value=&quot;Slide 3&quot;/&gt;&lt;property id=&quot;20307&quot; value=&quot;266&quot;/&gt;&lt;/object&gt;&lt;object type=&quot;3&quot; unique_id=&quot;27428&quot;&gt;&lt;property id=&quot;20148&quot; value=&quot;5&quot;/&gt;&lt;property id=&quot;20300&quot; value=&quot;Slide 1 - &amp;quot;Product Shipping Timeline&amp;quot;&quot;/&gt;&lt;property id=&quot;20307&quot; value=&quot;269&quot;/&gt;&lt;/object&gt;&lt;/object&gt;&lt;object type=&quot;8&quot; unique_id=&quot;27337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TYPE" val="Roadmap"/>
  <p:tag name="WORDWRAPINTERVAL" val="False"/>
  <p:tag name="ELAPSEDSTYLE" val="wide"/>
  <p:tag name="ELAPSED" val="True"/>
  <p:tag name="TODAYMARKERABOVE" val="False"/>
  <p:tag name="TODAYMARKER" val="True"/>
  <p:tag name="AUTOFIT" val="1"/>
  <p:tag name="TIMEBANDROUNDED" val="true"/>
  <p:tag name="TIMEBANDTHIN" val="false"/>
  <p:tag name="SHOWFLAGDIALOG" val="Finish"/>
  <p:tag name="ADJUSTINTERVALTITLETEXT" val="true"/>
  <p:tag name="INTERVALVERTCONNECTOR" val="True"/>
  <p:tag name="INTERVALTHICKBAND" val="false"/>
  <p:tag name="INTERVALTEXT" val="Center"/>
  <p:tag name="INTERVALDATE" val="Split"/>
  <p:tag name="TIMESCALEPOINT" val="Quarters"/>
  <p:tag name="CONFIGUREAUTOMATICFLAG" val="True"/>
  <p:tag name="TIMESCALEDATEFORMAT" val="MMM"/>
  <p:tag name="ADJUSTINTERVALTITLETEXT_TOP" val="true"/>
  <p:tag name="WORDWRAPMILESTONE" val="true"/>
  <p:tag name="INTERVALHORIZCONNECTOR" val="False"/>
  <p:tag name="CUSTOMTIMEBANDPOSITION" val="184.501"/>
  <p:tag name="INTERVALDURATIONPOSITION" val="Hide"/>
  <p:tag name="MILESTONEDEFAULTFONT" val="Calibri;11;False;-16777216;False;False"/>
  <p:tag name="MILESTONEDATEDEFAULTFONT" val="Calibri;10;False;-14726787;False;False"/>
  <p:tag name="TASKDEFAULTFONT" val="Calibri;11;False;-16777216;False;False"/>
  <p:tag name="TASKDATEDEFAULTFONT" val="Calibri;10;False;-14726787;False;False"/>
  <p:tag name="VERSION" val="1.76"/>
  <p:tag name="TIMELINECULTURE" val="en-US"/>
  <p:tag name="TIMEBANDPOS" val="down"/>
  <p:tag name="TIMEBANDPOSCUSTOM" val="78"/>
  <p:tag name="INTERVALABOVE" val="true"/>
  <p:tag name="MILESTONEDATEFORMAT" val="MM/dd/yy"/>
  <p:tag name="INTERVALDATEFORMAT" val="MM/dd/yy"/>
  <p:tag name="INTERVALHORIZCONNECTORCOLOR" val="-3355444"/>
  <p:tag name="INTERVALVERTCONNECTORCOLOR" val="-3355444"/>
  <p:tag name="INTERVALDURATIONFORMAT" val="Days"/>
  <p:tag name="3DEFFECT" val="false"/>
  <p:tag name="LEFTBANDDATE" val="Calibri;24"/>
  <p:tag name="TIMESCALEFONT" val="Calibri;13;True;2303331;False;False"/>
  <p:tag name="RIGHTBANDDATE" val="Calibri;24"/>
  <p:tag name="TODAYMARKERFONTCHANGES" val="Calibri;11"/>
  <p:tag name="TIMEBANDDATES" val="both"/>
  <p:tag name="MILESTONETIMESCALESTARTDATE" val="6/8/2012 12:00:00 AM"/>
  <p:tag name="MILESTONETIMESCALEENDDATE" val="3/1/2014 12:00:00 AM"/>
  <p:tag name="INTERVALTIMESCALEENDDATE" val="01/15/2014 00:00:00"/>
  <p:tag name="INTERVALTIMESCALESTARTDATE" val="06/08/2012 00:00:00"/>
  <p:tag name="CONFIGURETIMESCALESTARTDATE" val="6/8/2012 12:00:00 AM"/>
  <p:tag name="CONFIGURETIMESCALEENDDATE" val="3/1/2014 12:00:00 AM"/>
  <p:tag name="TIMEBANDPOSVALUE" val="303.75"/>
  <p:tag name="TIMEBANDCOLOR" val="254,186,10,false"/>
  <p:tag name="ACTUALTIMESCALEENDDATE" val="3/31/2014 12:00:00 AM"/>
  <p:tag name="ACTUALTIMESCALESTARTDATE" val="4/1/2012 12:00:00 AM"/>
  <p:tag name="MARKERCOLOR" val="0,0,0,true"/>
  <p:tag name="FLAGCONNECTORCOLOR" val="79,129,189,true"/>
  <p:tag name="PREVIOUSTIMEBANDPOSITION" val="303.75"/>
  <p:tag name="SLIDEHEIGHT" val="4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55,187,89,-6571175,True;03/01/2014 00:00:00;Launch ;False;False;False;False;False;tbName;0;;11;;10;4;-16777216;-16777216;False;0;False;False;False;False;False;-1;615.408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55,187,89,-6571175,True;03/01/2014 00:00:00;Launch ;False;False;False;False;False;tbDate;0;;11;;10;4;-16777216;-16777216;False;0;False;False;False;False;False;-1;615.408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09/01/2013 00:00:00;Beta Program;False;False;False;False;False;tbName;1;;11;;10;3;-16777216;-16777216;False;0;False;False;False;False;False;-1;483.50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09/01/2013 00:00:00;Beta Program;False;False;False;False;False;tbDate;1;;11;;10;3;-16777216;-16777216;False;0;False;False;False;False;False;-1;483.50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242,115,21,-888043,False;ShapeEllipse;06/08/2012 00:00:00;02/27/2013 00:00:00;Code Review;2;Shape;4;;11;;9;;9;0;-16777215;-16777216;-16777216;False;0;False;False;Fals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06/06/2013 00:00:00;R1 Beta candidate;False;False;False;False;False;tbName;2;;11;;10;2;-16777216;-16777216;False;0;False;False;False;False;False;-1;420.098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06/06/2013 00:00:00;R1 Beta candidate;False;False;False;False;False;tbDate;2;;11;;10;2;-16777216;-16777216;False;0;False;False;False;False;False;-1;420.098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2/15/2012 00:00:00;Patch release;False;False;False;False;False;tbName;3;;11;;10;1;-16777216;-16777216;False;0;False;False;False;False;False;-1;294.021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2/15/2012 00:00:00;Patch release;False;False;False;False;False;tbDate;3;;11;;10;1;-16777216;-16777216;False;0;False;False;False;False;False;-1;294.021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06/08/2012 00:00:00;Internal release;False;False;False;False;False;tbName;4;;11;;10;0;-16777216;-16777216;False;0;False;False;False;False;False;-1;155.556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06/08/2012 00:00:00;Internal release;False;False;False;False;False;tbDate;4;;11;;10;0;-16777216;-16777216;False;0;False;False;False;False;False;-1;155.556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49,134,85,-424363,False;ShapeEllipse;09/01/2013 00:00:00;01/01/2014 00:00:00;Beta Program;2;tbStartDate;0;;11;;9;;9;4;-16777215;-16777216;-16777216;False;180;False;False;False;False;False;False;False;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49,134,85,-424363,False;ShapeEllipse;09/01/2013 00:00:00;01/01/2014 00:00:00;Beta Program;2;tbFinishDate;0;;11;;9;;9;4;-16777215;-16777216;-16777216;False;0;False;False;False;False;False;False;False;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128,0,-32768,False;ShapeEllipse;02/27/2013 00:00:00;01/15/2014 00:00:00;Technology Adoption Com;2;tbStartDate;1;;11;;9;;9;3;-16777215;-16777216;-16777216;False;180;False;False;False;False;False;False;False;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128,0,-32768,False;ShapeEllipse;02/27/2013 00:00:00;01/15/2014 00:00:00;Technology Adoption Com;2;tbFinishDate;1;;11;;9;;9;3;-16777215;-16777216;-16777216;False;0;False;False;False;False;False;False;False;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244,116,0,-756736,False;ShapeEllipse;07/02/2012 00:00:00;05/15/2013 00:00:00;Test Phasing;2;Shape;3;;11;;9;;9;1;-16777215;-16777216;-16777216;False;0;False;False;False;False;False;False;False;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47,150,70,-551354,True;ShapeEllipse;02/27/2013 00:00:00;09/01/2013 00:00:00;Dogfood;2;tbStartDate;2;;11;;9;;9;2;-16777215;-16777216;-16777216;False;180;False;False;False;False;False;False;False;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47,150,70,-551354,True;ShapeEllipse;02/27/2013 00:00:00;09/01/2013 00:00:00;Dogfood;2;tbFinishDate;2;;11;;9;;9;2;-16777215;-16777216;-16777216;False;0;False;False;False;False;False;False;False;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244,116,0,-756736,False;ShapeEllipse;07/02/2012 00:00:00;05/15/2013 00:00:00;Test Phasing;2;tbStartDate;3;;11;;9;;9;1;-16777215;-16777216;-16777216;False;180;False;False;False;False;False;False;False;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244,116,0,-756736,False;ShapeEllipse;07/02/2012 00:00:00;05/15/2013 00:00:00;Test Phasing;2;tbFinishDate;3;;11;;9;;9;1;-16777215;-16777216;-16777216;False;0;False;False;False;False;False;False;False;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242,115,21,-888043,False;ShapeEllipse;06/08/2012 00:00:00;02/27/2013 00:00:00;Code Review;2;tbStartDate;4;;11;;9;;9;0;-16777215;-16777216;-16777216;False;180;False;False;False;False;False;False;False;Fals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242,115,21,-888043,False;ShapeEllipse;06/08/2012 00:00:00;02/27/2013 00:00:00;Code Review;2;tbFinishDate;4;;11;;9;;9;0;-16777215;-16777216;-16777216;False;0;False;False;Fals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247,150,70,-551354,True;ShapeEllipse;02/27/2013 00:00:00;09/01/2013 00:00:00;Dogfood;2;Shape;2;;11;;9;;9;2;-16777215;-16777216;-16777216;False;0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55,128,0,-32768,False;ShapeEllipse;02/27/2013 00:00:00;01/15/2014 00:00:00;Technology Adoption Com;2;Shape;1;;11;;9;;9;3;-16777215;-16777216;-16777216;False;0;False;False;False;False;False;False;False;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249,134,85,-424363,False;ShapeEllipse;09/01/2013 00:00:00;01/01/2014 00:00:00;Beta Program;2;Shape;0;;11;;9;;9;4;-16777215;-16777216;-16777216;False;0;False;False;False;False;False;False;False;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</TotalTime>
  <Words>197</Words>
  <Application>Microsoft Office PowerPoint</Application>
  <PresentationFormat>On-screen Show (4:3)</PresentationFormat>
  <Paragraphs>55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Product Shipping Timeline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Curtis Brown</dc:creator>
  <cp:lastModifiedBy>Julian</cp:lastModifiedBy>
  <cp:revision>42</cp:revision>
  <dcterms:created xsi:type="dcterms:W3CDTF">2012-07-20T04:59:23Z</dcterms:created>
  <dcterms:modified xsi:type="dcterms:W3CDTF">2012-12-13T19:50:03Z</dcterms:modified>
</cp:coreProperties>
</file>