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8355" autoAdjust="0"/>
  </p:normalViewPr>
  <p:slideViewPr>
    <p:cSldViewPr>
      <p:cViewPr>
        <p:scale>
          <a:sx n="33" d="100"/>
          <a:sy n="33" d="100"/>
        </p:scale>
        <p:origin x="-1896" y="-13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333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199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41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787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81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28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421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02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148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22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04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C9A34-014F-4FD6-AD39-4A3A1C674B82}" type="datetimeFigureOut">
              <a:rPr lang="en-US" smtClean="0"/>
              <a:t>9/12/2012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CA4DB-0521-428C-88BB-D5F636499C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slideLayout" Target="../slideLayouts/slideLayout6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fficetimeline.com/fwlink.aspx?linkid=1030" TargetMode="External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www.fppt.com/officetimelin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23" name="intervalshape"/>
          <p:cNvCxnSpPr/>
          <p:nvPr/>
        </p:nvCxnSpPr>
        <p:spPr>
          <a:xfrm>
            <a:off x="7949395" y="3632218"/>
            <a:ext cx="0" cy="26083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22" name="intervalshape"/>
          <p:cNvCxnSpPr/>
          <p:nvPr/>
        </p:nvCxnSpPr>
        <p:spPr>
          <a:xfrm>
            <a:off x="7068755" y="3632218"/>
            <a:ext cx="0" cy="26083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18" name="intervalshape"/>
          <p:cNvSpPr/>
          <p:nvPr>
            <p:custDataLst>
              <p:tags r:id="rId2"/>
            </p:custDataLst>
          </p:nvPr>
        </p:nvSpPr>
        <p:spPr>
          <a:xfrm>
            <a:off x="7068755" y="6100908"/>
            <a:ext cx="880640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schemeClr val="bg1"/>
                </a:solidFill>
              </a:rPr>
              <a:t>SAPP Inc.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4116" name="intervalshape"/>
          <p:cNvCxnSpPr/>
          <p:nvPr/>
        </p:nvCxnSpPr>
        <p:spPr>
          <a:xfrm>
            <a:off x="7067952" y="3632218"/>
            <a:ext cx="0" cy="21892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15" name="intervalshape"/>
          <p:cNvCxnSpPr/>
          <p:nvPr/>
        </p:nvCxnSpPr>
        <p:spPr>
          <a:xfrm>
            <a:off x="4130876" y="3632218"/>
            <a:ext cx="0" cy="21892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11" name="intervalshape"/>
          <p:cNvSpPr/>
          <p:nvPr>
            <p:custDataLst>
              <p:tags r:id="rId3"/>
            </p:custDataLst>
          </p:nvPr>
        </p:nvSpPr>
        <p:spPr>
          <a:xfrm>
            <a:off x="4130876" y="5681808"/>
            <a:ext cx="2937076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schemeClr val="bg1"/>
                </a:solidFill>
              </a:rPr>
              <a:t>AMD Inc.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4109" name="intervalshape"/>
          <p:cNvCxnSpPr/>
          <p:nvPr/>
        </p:nvCxnSpPr>
        <p:spPr>
          <a:xfrm>
            <a:off x="4130071" y="3632218"/>
            <a:ext cx="0" cy="17701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08" name="intervalshape"/>
          <p:cNvCxnSpPr/>
          <p:nvPr/>
        </p:nvCxnSpPr>
        <p:spPr>
          <a:xfrm>
            <a:off x="2662338" y="3632218"/>
            <a:ext cx="0" cy="17701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04" name="intervalshape"/>
          <p:cNvSpPr/>
          <p:nvPr>
            <p:custDataLst>
              <p:tags r:id="rId4"/>
            </p:custDataLst>
          </p:nvPr>
        </p:nvSpPr>
        <p:spPr>
          <a:xfrm>
            <a:off x="2662338" y="5262708"/>
            <a:ext cx="1467733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schemeClr val="bg1"/>
                </a:solidFill>
              </a:rPr>
              <a:t>Global Logistics Inc.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4102" name="intervalshape"/>
          <p:cNvCxnSpPr/>
          <p:nvPr/>
        </p:nvCxnSpPr>
        <p:spPr>
          <a:xfrm>
            <a:off x="2661533" y="3632218"/>
            <a:ext cx="0" cy="13510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01" name="intervalshape"/>
          <p:cNvCxnSpPr/>
          <p:nvPr/>
        </p:nvCxnSpPr>
        <p:spPr>
          <a:xfrm>
            <a:off x="2368791" y="3632218"/>
            <a:ext cx="0" cy="13510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97" name="intervalshape"/>
          <p:cNvSpPr/>
          <p:nvPr>
            <p:custDataLst>
              <p:tags r:id="rId5"/>
            </p:custDataLst>
          </p:nvPr>
        </p:nvSpPr>
        <p:spPr>
          <a:xfrm>
            <a:off x="2368791" y="4843608"/>
            <a:ext cx="292742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schemeClr val="bg1"/>
                </a:solidFill>
              </a:rPr>
              <a:t>Travel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4095" name="intervalshape"/>
          <p:cNvCxnSpPr/>
          <p:nvPr/>
        </p:nvCxnSpPr>
        <p:spPr>
          <a:xfrm>
            <a:off x="2367987" y="3632218"/>
            <a:ext cx="0" cy="9319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94" name="intervalshape"/>
          <p:cNvCxnSpPr/>
          <p:nvPr/>
        </p:nvCxnSpPr>
        <p:spPr>
          <a:xfrm>
            <a:off x="1193800" y="3632218"/>
            <a:ext cx="0" cy="931990"/>
          </a:xfrm>
          <a:prstGeom prst="line">
            <a:avLst/>
          </a:prstGeom>
          <a:ln w="127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90" name="intervalshape"/>
          <p:cNvSpPr/>
          <p:nvPr>
            <p:custDataLst>
              <p:tags r:id="rId6"/>
            </p:custDataLst>
          </p:nvPr>
        </p:nvSpPr>
        <p:spPr>
          <a:xfrm>
            <a:off x="1193800" y="4424508"/>
            <a:ext cx="1174187" cy="279400"/>
          </a:xfrm>
          <a:prstGeom prst="rect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4450" tIns="19050" rIns="44450" bIns="6350" rtlCol="0" anchor="ctr"/>
          <a:lstStyle/>
          <a:p>
            <a:pPr algn="ctr">
              <a:lnSpc>
                <a:spcPts val="1000"/>
              </a:lnSpc>
            </a:pPr>
            <a:r>
              <a:rPr lang="en-US" sz="1200" b="1" dirty="0" smtClean="0">
                <a:solidFill>
                  <a:schemeClr val="bg1"/>
                </a:solidFill>
              </a:rPr>
              <a:t>Stanford University 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0070C0"/>
                </a:solidFill>
              </a:rPr>
              <a:t>My Career Path</a:t>
            </a:r>
            <a:endParaRPr lang="en-US" sz="4800" dirty="0">
              <a:solidFill>
                <a:srgbClr val="0070C0"/>
              </a:solidFill>
            </a:endParaRPr>
          </a:p>
        </p:txBody>
      </p:sp>
      <p:sp>
        <p:nvSpPr>
          <p:cNvPr id="14003" name="pgshape"/>
          <p:cNvSpPr/>
          <p:nvPr>
            <p:custDataLst>
              <p:tags r:id="rId7"/>
            </p:custDataLst>
          </p:nvPr>
        </p:nvSpPr>
        <p:spPr>
          <a:xfrm>
            <a:off x="1193800" y="3124218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B03E31"/>
              </a:gs>
              <a:gs pos="100000">
                <a:srgbClr val="7F2C23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4004" name="pgshape"/>
          <p:cNvSpPr txBox="1"/>
          <p:nvPr>
            <p:custDataLst>
              <p:tags r:id="rId8"/>
            </p:custDataLst>
          </p:nvPr>
        </p:nvSpPr>
        <p:spPr>
          <a:xfrm>
            <a:off x="1193800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Jan
1990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06" name="pgshape"/>
          <p:cNvCxnSpPr/>
          <p:nvPr/>
        </p:nvCxnSpPr>
        <p:spPr>
          <a:xfrm>
            <a:off x="1755962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07" name="pgshape"/>
          <p:cNvSpPr txBox="1"/>
          <p:nvPr>
            <p:custDataLst>
              <p:tags r:id="rId9"/>
            </p:custDataLst>
          </p:nvPr>
        </p:nvSpPr>
        <p:spPr>
          <a:xfrm>
            <a:off x="1755962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Dec
1991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09" name="pgshape"/>
          <p:cNvCxnSpPr/>
          <p:nvPr/>
        </p:nvCxnSpPr>
        <p:spPr>
          <a:xfrm>
            <a:off x="2319733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10" name="pgshape"/>
          <p:cNvSpPr txBox="1"/>
          <p:nvPr>
            <p:custDataLst>
              <p:tags r:id="rId10"/>
            </p:custDataLst>
          </p:nvPr>
        </p:nvSpPr>
        <p:spPr>
          <a:xfrm>
            <a:off x="2319733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Nov
1993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12" name="pgshape"/>
          <p:cNvCxnSpPr/>
          <p:nvPr/>
        </p:nvCxnSpPr>
        <p:spPr>
          <a:xfrm>
            <a:off x="2881895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13" name="pgshape"/>
          <p:cNvSpPr txBox="1"/>
          <p:nvPr>
            <p:custDataLst>
              <p:tags r:id="rId11"/>
            </p:custDataLst>
          </p:nvPr>
        </p:nvSpPr>
        <p:spPr>
          <a:xfrm>
            <a:off x="2881895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Oct
1995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15" name="pgshape"/>
          <p:cNvCxnSpPr/>
          <p:nvPr/>
        </p:nvCxnSpPr>
        <p:spPr>
          <a:xfrm>
            <a:off x="3445665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16" name="pgshape"/>
          <p:cNvSpPr txBox="1"/>
          <p:nvPr>
            <p:custDataLst>
              <p:tags r:id="rId12"/>
            </p:custDataLst>
          </p:nvPr>
        </p:nvSpPr>
        <p:spPr>
          <a:xfrm>
            <a:off x="3445665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Sep
1997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18" name="pgshape"/>
          <p:cNvCxnSpPr/>
          <p:nvPr/>
        </p:nvCxnSpPr>
        <p:spPr>
          <a:xfrm>
            <a:off x="4007827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19" name="pgshape"/>
          <p:cNvSpPr txBox="1"/>
          <p:nvPr>
            <p:custDataLst>
              <p:tags r:id="rId13"/>
            </p:custDataLst>
          </p:nvPr>
        </p:nvSpPr>
        <p:spPr>
          <a:xfrm>
            <a:off x="4007827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Aug
1999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21" name="pgshape"/>
          <p:cNvCxnSpPr/>
          <p:nvPr/>
        </p:nvCxnSpPr>
        <p:spPr>
          <a:xfrm>
            <a:off x="4570794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22" name="pgshape"/>
          <p:cNvSpPr txBox="1"/>
          <p:nvPr>
            <p:custDataLst>
              <p:tags r:id="rId14"/>
            </p:custDataLst>
          </p:nvPr>
        </p:nvSpPr>
        <p:spPr>
          <a:xfrm>
            <a:off x="4570794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Jul
2001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24" name="pgshape"/>
          <p:cNvCxnSpPr/>
          <p:nvPr/>
        </p:nvCxnSpPr>
        <p:spPr>
          <a:xfrm>
            <a:off x="5133760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25" name="pgshape"/>
          <p:cNvSpPr txBox="1"/>
          <p:nvPr>
            <p:custDataLst>
              <p:tags r:id="rId15"/>
            </p:custDataLst>
          </p:nvPr>
        </p:nvSpPr>
        <p:spPr>
          <a:xfrm>
            <a:off x="5133760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Jun
2003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27" name="pgshape"/>
          <p:cNvCxnSpPr/>
          <p:nvPr/>
        </p:nvCxnSpPr>
        <p:spPr>
          <a:xfrm>
            <a:off x="5696727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28" name="pgshape"/>
          <p:cNvSpPr txBox="1"/>
          <p:nvPr>
            <p:custDataLst>
              <p:tags r:id="rId16"/>
            </p:custDataLst>
          </p:nvPr>
        </p:nvSpPr>
        <p:spPr>
          <a:xfrm>
            <a:off x="5696727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May
2005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30" name="pgshape"/>
          <p:cNvCxnSpPr/>
          <p:nvPr/>
        </p:nvCxnSpPr>
        <p:spPr>
          <a:xfrm>
            <a:off x="6259693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31" name="pgshape"/>
          <p:cNvSpPr txBox="1"/>
          <p:nvPr>
            <p:custDataLst>
              <p:tags r:id="rId17"/>
            </p:custDataLst>
          </p:nvPr>
        </p:nvSpPr>
        <p:spPr>
          <a:xfrm>
            <a:off x="6259693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Apr
2007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33" name="pgshape"/>
          <p:cNvCxnSpPr/>
          <p:nvPr/>
        </p:nvCxnSpPr>
        <p:spPr>
          <a:xfrm>
            <a:off x="6822660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34" name="pgshape"/>
          <p:cNvSpPr txBox="1"/>
          <p:nvPr>
            <p:custDataLst>
              <p:tags r:id="rId18"/>
            </p:custDataLst>
          </p:nvPr>
        </p:nvSpPr>
        <p:spPr>
          <a:xfrm>
            <a:off x="6822660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Mar
2009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cxnSp>
        <p:nvCxnSpPr>
          <p:cNvPr id="14036" name="pgshape"/>
          <p:cNvCxnSpPr/>
          <p:nvPr/>
        </p:nvCxnSpPr>
        <p:spPr>
          <a:xfrm>
            <a:off x="7387234" y="3276618"/>
            <a:ext cx="0" cy="20320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37" name="pgshape"/>
          <p:cNvSpPr txBox="1"/>
          <p:nvPr>
            <p:custDataLst>
              <p:tags r:id="rId19"/>
            </p:custDataLst>
          </p:nvPr>
        </p:nvSpPr>
        <p:spPr>
          <a:xfrm>
            <a:off x="7387234" y="3124218"/>
            <a:ext cx="563033" cy="508000"/>
          </a:xfrm>
          <a:prstGeom prst="rect">
            <a:avLst/>
          </a:prstGeom>
          <a:noFill/>
        </p:spPr>
        <p:txBody>
          <a:bodyPr vert="horz" wrap="square" rtlCol="0" anchor="ctr" anchorCtr="1">
            <a:noAutofit/>
          </a:bodyPr>
          <a:lstStyle/>
          <a:p>
            <a:r>
              <a:rPr lang="en-US" sz="1300" smtClean="0">
                <a:solidFill>
                  <a:srgbClr val="FFC000"/>
                </a:solidFill>
                <a:latin typeface="Calibri"/>
              </a:rPr>
              <a:t>Feb
2011</a:t>
            </a:r>
            <a:endParaRPr lang="en-US" sz="1300">
              <a:solidFill>
                <a:srgbClr val="FFC000"/>
              </a:solidFill>
              <a:latin typeface="Calibri"/>
            </a:endParaRPr>
          </a:p>
        </p:txBody>
      </p:sp>
      <p:sp>
        <p:nvSpPr>
          <p:cNvPr id="14039" name="milestoneshape"/>
          <p:cNvSpPr/>
          <p:nvPr/>
        </p:nvSpPr>
        <p:spPr>
          <a:xfrm>
            <a:off x="7541549" y="29337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0" name="milestoneshape"/>
          <p:cNvSpPr txBox="1"/>
          <p:nvPr>
            <p:custDataLst>
              <p:tags r:id="rId20"/>
            </p:custDataLst>
          </p:nvPr>
        </p:nvSpPr>
        <p:spPr>
          <a:xfrm>
            <a:off x="6970049" y="2438397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Managing Director  Mobile Platforms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41" name="milestoneshape"/>
          <p:cNvSpPr txBox="1"/>
          <p:nvPr>
            <p:custDataLst>
              <p:tags r:id="rId21"/>
            </p:custDataLst>
          </p:nvPr>
        </p:nvSpPr>
        <p:spPr>
          <a:xfrm>
            <a:off x="6970049" y="276408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1/1/2012</a:t>
            </a:r>
            <a:endParaRPr lang="en-US" sz="1000">
              <a:solidFill>
                <a:schemeClr val="tx2"/>
              </a:solidFill>
            </a:endParaRPr>
          </a:p>
        </p:txBody>
      </p:sp>
      <p:cxnSp>
        <p:nvCxnSpPr>
          <p:cNvPr id="14042" name="milestoneshape"/>
          <p:cNvCxnSpPr>
            <a:stCxn id="14039" idx="0"/>
            <a:endCxn id="14041" idx="2"/>
          </p:cNvCxnSpPr>
          <p:nvPr/>
        </p:nvCxnSpPr>
        <p:spPr>
          <a:xfrm>
            <a:off x="7668549" y="2933718"/>
            <a:ext cx="0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43" name="milestoneshape"/>
          <p:cNvSpPr/>
          <p:nvPr/>
        </p:nvSpPr>
        <p:spPr>
          <a:xfrm rot="10800000">
            <a:off x="6954455" y="35433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4" name="milestoneshape"/>
          <p:cNvSpPr txBox="1"/>
          <p:nvPr>
            <p:custDataLst>
              <p:tags r:id="rId22"/>
            </p:custDataLst>
          </p:nvPr>
        </p:nvSpPr>
        <p:spPr>
          <a:xfrm>
            <a:off x="6518395" y="4006868"/>
            <a:ext cx="112612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Director  Mobile Channels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45" name="milestoneshape"/>
          <p:cNvSpPr txBox="1"/>
          <p:nvPr>
            <p:custDataLst>
              <p:tags r:id="rId23"/>
            </p:custDataLst>
          </p:nvPr>
        </p:nvSpPr>
        <p:spPr>
          <a:xfrm>
            <a:off x="6382955" y="384811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1/1/2010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47" name="milestoneshape"/>
          <p:cNvSpPr/>
          <p:nvPr/>
        </p:nvSpPr>
        <p:spPr>
          <a:xfrm>
            <a:off x="6303826" y="2933718"/>
            <a:ext cx="254001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48" name="milestoneshape"/>
          <p:cNvSpPr txBox="1"/>
          <p:nvPr>
            <p:custDataLst>
              <p:tags r:id="rId24"/>
            </p:custDataLst>
          </p:nvPr>
        </p:nvSpPr>
        <p:spPr>
          <a:xfrm>
            <a:off x="5732326" y="2438397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PM Embedded Channel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49" name="milestoneshape"/>
          <p:cNvSpPr txBox="1"/>
          <p:nvPr>
            <p:custDataLst>
              <p:tags r:id="rId25"/>
            </p:custDataLst>
          </p:nvPr>
        </p:nvSpPr>
        <p:spPr>
          <a:xfrm>
            <a:off x="5732326" y="276408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10/15/2007</a:t>
            </a:r>
            <a:endParaRPr lang="en-US" sz="1000">
              <a:solidFill>
                <a:schemeClr val="tx2"/>
              </a:solidFill>
            </a:endParaRPr>
          </a:p>
        </p:txBody>
      </p:sp>
      <p:cxnSp>
        <p:nvCxnSpPr>
          <p:cNvPr id="14050" name="milestoneshape"/>
          <p:cNvCxnSpPr>
            <a:stCxn id="14047" idx="0"/>
            <a:endCxn id="14049" idx="2"/>
          </p:cNvCxnSpPr>
          <p:nvPr/>
        </p:nvCxnSpPr>
        <p:spPr>
          <a:xfrm flipH="1">
            <a:off x="6430826" y="2933718"/>
            <a:ext cx="1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51" name="milestoneshape"/>
          <p:cNvSpPr/>
          <p:nvPr/>
        </p:nvSpPr>
        <p:spPr>
          <a:xfrm rot="10800000">
            <a:off x="5485917" y="35433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2" name="milestoneshape"/>
          <p:cNvSpPr txBox="1"/>
          <p:nvPr>
            <p:custDataLst>
              <p:tags r:id="rId26"/>
            </p:custDataLst>
          </p:nvPr>
        </p:nvSpPr>
        <p:spPr>
          <a:xfrm>
            <a:off x="4914417" y="4006868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PM - Device Incubation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53" name="milestoneshape"/>
          <p:cNvSpPr txBox="1"/>
          <p:nvPr>
            <p:custDataLst>
              <p:tags r:id="rId27"/>
            </p:custDataLst>
          </p:nvPr>
        </p:nvSpPr>
        <p:spPr>
          <a:xfrm>
            <a:off x="4914417" y="384811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1/1/2005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55" name="milestoneshape"/>
          <p:cNvSpPr/>
          <p:nvPr/>
        </p:nvSpPr>
        <p:spPr>
          <a:xfrm>
            <a:off x="4956729" y="29337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56" name="milestoneshape"/>
          <p:cNvSpPr txBox="1"/>
          <p:nvPr>
            <p:custDataLst>
              <p:tags r:id="rId28"/>
            </p:custDataLst>
          </p:nvPr>
        </p:nvSpPr>
        <p:spPr>
          <a:xfrm>
            <a:off x="4664871" y="2408006"/>
            <a:ext cx="837716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Product Analyst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57" name="milestoneshape"/>
          <p:cNvSpPr txBox="1"/>
          <p:nvPr>
            <p:custDataLst>
              <p:tags r:id="rId29"/>
            </p:custDataLst>
          </p:nvPr>
        </p:nvSpPr>
        <p:spPr>
          <a:xfrm>
            <a:off x="4385229" y="273369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3/15/2003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59" name="milestoneshape"/>
          <p:cNvSpPr/>
          <p:nvPr/>
        </p:nvSpPr>
        <p:spPr>
          <a:xfrm rot="10800000">
            <a:off x="4016576" y="35433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0" name="milestoneshape"/>
          <p:cNvSpPr txBox="1"/>
          <p:nvPr>
            <p:custDataLst>
              <p:tags r:id="rId30"/>
            </p:custDataLst>
          </p:nvPr>
        </p:nvSpPr>
        <p:spPr>
          <a:xfrm>
            <a:off x="3445076" y="4006868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Mobility Alliance Program Manager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61" name="milestoneshape"/>
          <p:cNvSpPr txBox="1"/>
          <p:nvPr>
            <p:custDataLst>
              <p:tags r:id="rId31"/>
            </p:custDataLst>
          </p:nvPr>
        </p:nvSpPr>
        <p:spPr>
          <a:xfrm>
            <a:off x="3445076" y="384811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1/1/2000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63" name="milestoneshape"/>
          <p:cNvSpPr/>
          <p:nvPr/>
        </p:nvSpPr>
        <p:spPr>
          <a:xfrm>
            <a:off x="3574245" y="29337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4" name="milestoneshape"/>
          <p:cNvSpPr txBox="1"/>
          <p:nvPr>
            <p:custDataLst>
              <p:tags r:id="rId32"/>
            </p:custDataLst>
          </p:nvPr>
        </p:nvSpPr>
        <p:spPr>
          <a:xfrm>
            <a:off x="3002745" y="2438397"/>
            <a:ext cx="1397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Embedded Sales Engineer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65" name="milestoneshape"/>
          <p:cNvSpPr txBox="1"/>
          <p:nvPr>
            <p:custDataLst>
              <p:tags r:id="rId33"/>
            </p:custDataLst>
          </p:nvPr>
        </p:nvSpPr>
        <p:spPr>
          <a:xfrm>
            <a:off x="3002745" y="2764084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6/30/1998</a:t>
            </a:r>
            <a:endParaRPr lang="en-US" sz="1000">
              <a:solidFill>
                <a:schemeClr val="tx2"/>
              </a:solidFill>
            </a:endParaRPr>
          </a:p>
        </p:txBody>
      </p:sp>
      <p:cxnSp>
        <p:nvCxnSpPr>
          <p:cNvPr id="14066" name="milestoneshape"/>
          <p:cNvCxnSpPr>
            <a:stCxn id="14063" idx="0"/>
            <a:endCxn id="14065" idx="2"/>
          </p:cNvCxnSpPr>
          <p:nvPr/>
        </p:nvCxnSpPr>
        <p:spPr>
          <a:xfrm>
            <a:off x="3701245" y="2933718"/>
            <a:ext cx="0" cy="58966"/>
          </a:xfrm>
          <a:prstGeom prst="straightConnector1">
            <a:avLst/>
          </a:prstGeom>
          <a:ln w="15875">
            <a:solidFill>
              <a:srgbClr val="0072BC"/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67" name="milestoneshape"/>
          <p:cNvSpPr/>
          <p:nvPr/>
        </p:nvSpPr>
        <p:spPr>
          <a:xfrm>
            <a:off x="2548038" y="29337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68" name="milestoneshape"/>
          <p:cNvSpPr txBox="1"/>
          <p:nvPr>
            <p:custDataLst>
              <p:tags r:id="rId34"/>
            </p:custDataLst>
          </p:nvPr>
        </p:nvSpPr>
        <p:spPr>
          <a:xfrm>
            <a:off x="2185769" y="2285997"/>
            <a:ext cx="978537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PM Embedded Systems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69" name="milestoneshape"/>
          <p:cNvSpPr txBox="1"/>
          <p:nvPr>
            <p:custDataLst>
              <p:tags r:id="rId35"/>
            </p:custDataLst>
          </p:nvPr>
        </p:nvSpPr>
        <p:spPr>
          <a:xfrm>
            <a:off x="1976538" y="2747105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1/1/1995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71" name="milestoneshape"/>
          <p:cNvSpPr/>
          <p:nvPr/>
        </p:nvSpPr>
        <p:spPr>
          <a:xfrm rot="10800000">
            <a:off x="2399254" y="35433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72" name="milestoneshape"/>
          <p:cNvSpPr txBox="1"/>
          <p:nvPr>
            <p:custDataLst>
              <p:tags r:id="rId36"/>
            </p:custDataLst>
          </p:nvPr>
        </p:nvSpPr>
        <p:spPr>
          <a:xfrm>
            <a:off x="1764977" y="4006868"/>
            <a:ext cx="1522553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it-IT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Brazil, South Africa, India, Indonesia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73" name="milestoneshape"/>
          <p:cNvSpPr txBox="1"/>
          <p:nvPr>
            <p:custDataLst>
              <p:tags r:id="rId37"/>
            </p:custDataLst>
          </p:nvPr>
        </p:nvSpPr>
        <p:spPr>
          <a:xfrm>
            <a:off x="1827754" y="384811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6/30/1994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77" name="milestoneshape"/>
          <p:cNvSpPr/>
          <p:nvPr/>
        </p:nvSpPr>
        <p:spPr>
          <a:xfrm rot="16200000">
            <a:off x="2367987" y="1674874"/>
            <a:ext cx="190500" cy="190500"/>
          </a:xfrm>
          <a:prstGeom prst="flowChartMerge">
            <a:avLst/>
          </a:prstGeom>
          <a:solidFill>
            <a:srgbClr val="1AAA42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078" name="milestoneshape"/>
          <p:cNvCxnSpPr/>
          <p:nvPr>
            <p:custDataLst>
              <p:tags r:id="rId38"/>
            </p:custDataLst>
          </p:nvPr>
        </p:nvCxnSpPr>
        <p:spPr>
          <a:xfrm>
            <a:off x="2367987" y="1674874"/>
            <a:ext cx="0" cy="1449344"/>
          </a:xfrm>
          <a:prstGeom prst="line">
            <a:avLst/>
          </a:prstGeom>
          <a:ln w="15875">
            <a:solidFill>
              <a:schemeClr val="accent1"/>
            </a:solidFill>
          </a:ln>
          <a:effectLst>
            <a:outerShdw blurRad="63500">
              <a:scrgbClr r="0" g="0" b="0">
                <a:alpha val="50000"/>
              </a:sc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80" name="milestoneshape"/>
          <p:cNvSpPr txBox="1"/>
          <p:nvPr>
            <p:custDataLst>
              <p:tags r:id="rId39"/>
            </p:custDataLst>
          </p:nvPr>
        </p:nvSpPr>
        <p:spPr>
          <a:xfrm>
            <a:off x="2520387" y="1611374"/>
            <a:ext cx="1524000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Ctr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100" b="1" dirty="0" smtClean="0">
                <a:solidFill>
                  <a:schemeClr val="accent6">
                    <a:lumMod val="50000"/>
                  </a:schemeClr>
                </a:solidFill>
              </a:rPr>
              <a:t> Bachelor of Science (Mathematics)</a:t>
            </a:r>
            <a:endParaRPr lang="en-US" sz="11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081" name="milestoneshape"/>
          <p:cNvSpPr txBox="1"/>
          <p:nvPr>
            <p:custDataLst>
              <p:tags r:id="rId40"/>
            </p:custDataLst>
          </p:nvPr>
        </p:nvSpPr>
        <p:spPr>
          <a:xfrm>
            <a:off x="2520387" y="1933573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0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12/31/1993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82" name="milestoneshape"/>
          <p:cNvSpPr/>
          <p:nvPr/>
        </p:nvSpPr>
        <p:spPr>
          <a:xfrm>
            <a:off x="1763102" y="29337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3" name="milestoneshape"/>
          <p:cNvSpPr txBox="1"/>
          <p:nvPr>
            <p:custDataLst>
              <p:tags r:id="rId41"/>
            </p:custDataLst>
          </p:nvPr>
        </p:nvSpPr>
        <p:spPr>
          <a:xfrm>
            <a:off x="1421136" y="2285997"/>
            <a:ext cx="937933" cy="496033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Tennis Division Champion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84" name="milestoneshape"/>
          <p:cNvSpPr txBox="1"/>
          <p:nvPr>
            <p:custDataLst>
              <p:tags r:id="rId42"/>
            </p:custDataLst>
          </p:nvPr>
        </p:nvSpPr>
        <p:spPr>
          <a:xfrm>
            <a:off x="1191602" y="2747105"/>
            <a:ext cx="1397000" cy="228600"/>
          </a:xfrm>
          <a:prstGeom prst="rect">
            <a:avLst/>
          </a:prstGeom>
          <a:noFill/>
        </p:spPr>
        <p:txBody>
          <a:bodyPr vert="horz" wrap="none" lIns="88900" tIns="1270" rIns="88900" bIns="44450" rtlCol="0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4/30/1992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86" name="milestoneshape"/>
          <p:cNvSpPr/>
          <p:nvPr/>
        </p:nvSpPr>
        <p:spPr>
          <a:xfrm rot="10800000">
            <a:off x="1359375" y="3543318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87" name="milestoneshape"/>
          <p:cNvSpPr txBox="1"/>
          <p:nvPr>
            <p:custDataLst>
              <p:tags r:id="rId43"/>
            </p:custDataLst>
          </p:nvPr>
        </p:nvSpPr>
        <p:spPr>
          <a:xfrm>
            <a:off x="979420" y="4006868"/>
            <a:ext cx="1013909" cy="360612"/>
          </a:xfrm>
          <a:prstGeom prst="rect">
            <a:avLst/>
          </a:prstGeom>
          <a:noFill/>
        </p:spPr>
        <p:txBody>
          <a:bodyPr vert="horz" wrap="square" lIns="88900" tIns="44450" rIns="88900" bIns="44450" rtlCol="0" anchor="t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Student Body  Treasurer</a:t>
            </a:r>
            <a:endParaRPr lang="en-US" sz="11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88" name="milestoneshape"/>
          <p:cNvSpPr txBox="1"/>
          <p:nvPr>
            <p:custDataLst>
              <p:tags r:id="rId44"/>
            </p:custDataLst>
          </p:nvPr>
        </p:nvSpPr>
        <p:spPr>
          <a:xfrm>
            <a:off x="787875" y="3848118"/>
            <a:ext cx="1397000" cy="228600"/>
          </a:xfrm>
          <a:prstGeom prst="rect">
            <a:avLst/>
          </a:prstGeom>
          <a:noFill/>
        </p:spPr>
        <p:txBody>
          <a:bodyPr vert="horz" wrap="none" lIns="88900" tIns="44450" rIns="88900" bIns="44450" rtlCol="0" anchor="ctr" anchorCtr="1">
            <a:noAutofit/>
          </a:bodyPr>
          <a:lstStyle/>
          <a:p>
            <a:r>
              <a:rPr lang="en-US" sz="1000" smtClean="0">
                <a:solidFill>
                  <a:schemeClr val="tx2"/>
                </a:solidFill>
              </a:rPr>
              <a:t>12/15/1990</a:t>
            </a:r>
            <a:endParaRPr lang="en-US" sz="1000">
              <a:solidFill>
                <a:schemeClr val="tx2"/>
              </a:solidFill>
            </a:endParaRPr>
          </a:p>
        </p:txBody>
      </p:sp>
      <p:sp>
        <p:nvSpPr>
          <p:cNvPr id="14096" name="intervalshape"/>
          <p:cNvSpPr txBox="1"/>
          <p:nvPr>
            <p:custDataLst>
              <p:tags r:id="rId45"/>
            </p:custDataLst>
          </p:nvPr>
        </p:nvSpPr>
        <p:spPr>
          <a:xfrm>
            <a:off x="2343391" y="4499190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</a:rPr>
              <a:t>1/90  –  12/93</a:t>
            </a:r>
            <a:endParaRPr lang="en-US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103" name="intervalshape"/>
          <p:cNvSpPr txBox="1"/>
          <p:nvPr>
            <p:custDataLst>
              <p:tags r:id="rId46"/>
            </p:custDataLst>
          </p:nvPr>
        </p:nvSpPr>
        <p:spPr>
          <a:xfrm>
            <a:off x="2636938" y="4918290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dirty="0" smtClean="0">
                <a:solidFill>
                  <a:schemeClr val="accent6">
                    <a:lumMod val="50000"/>
                  </a:schemeClr>
                </a:solidFill>
              </a:rPr>
              <a:t>1/94  –  12/94</a:t>
            </a:r>
            <a:endParaRPr lang="en-US" sz="1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110" name="intervalshape"/>
          <p:cNvSpPr txBox="1"/>
          <p:nvPr>
            <p:custDataLst>
              <p:tags r:id="rId47"/>
            </p:custDataLst>
          </p:nvPr>
        </p:nvSpPr>
        <p:spPr>
          <a:xfrm>
            <a:off x="4105476" y="5337390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chemeClr val="accent6">
                    <a:lumMod val="50000"/>
                  </a:schemeClr>
                </a:solidFill>
              </a:rPr>
              <a:t>1/95  –  12/99</a:t>
            </a:r>
            <a:endParaRPr lang="en-US" sz="1000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117" name="intervalshape"/>
          <p:cNvSpPr txBox="1"/>
          <p:nvPr>
            <p:custDataLst>
              <p:tags r:id="rId48"/>
            </p:custDataLst>
          </p:nvPr>
        </p:nvSpPr>
        <p:spPr>
          <a:xfrm>
            <a:off x="7043355" y="5756490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chemeClr val="accent6">
                    <a:lumMod val="50000"/>
                  </a:schemeClr>
                </a:solidFill>
              </a:rPr>
              <a:t>1/00  –  12/09</a:t>
            </a:r>
            <a:endParaRPr lang="en-US" sz="1000" b="1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124" name="intervalshape"/>
          <p:cNvSpPr txBox="1"/>
          <p:nvPr>
            <p:custDataLst>
              <p:tags r:id="rId49"/>
            </p:custDataLst>
          </p:nvPr>
        </p:nvSpPr>
        <p:spPr>
          <a:xfrm>
            <a:off x="7924800" y="6175590"/>
            <a:ext cx="933269" cy="130036"/>
          </a:xfrm>
          <a:prstGeom prst="rect">
            <a:avLst/>
          </a:prstGeom>
          <a:noFill/>
        </p:spPr>
        <p:txBody>
          <a:bodyPr vert="horz" wrap="none" tIns="0" bIns="0" rtlCol="0" anchor="ctr">
            <a:spAutoFit/>
          </a:bodyPr>
          <a:lstStyle/>
          <a:p>
            <a:pPr>
              <a:lnSpc>
                <a:spcPts val="950"/>
              </a:lnSpc>
            </a:pPr>
            <a:r>
              <a:rPr lang="en-US" sz="1000" b="1" smtClean="0">
                <a:solidFill>
                  <a:schemeClr val="accent6">
                    <a:lumMod val="50000"/>
                  </a:schemeClr>
                </a:solidFill>
              </a:rPr>
              <a:t>1/10  –  12/12</a:t>
            </a:r>
            <a:endParaRPr lang="en-US" sz="1000" b="1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176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0"/>
            <a:ext cx="4572000" cy="6890235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00600" y="317572"/>
            <a:ext cx="4046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Award winning, </a:t>
            </a:r>
            <a:r>
              <a:rPr lang="en-US" i="1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free</a:t>
            </a: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 timeline maker </a:t>
            </a:r>
            <a:b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dirty="0" smtClean="0">
                <a:solidFill>
                  <a:srgbClr val="D24726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for Microsoft PowerPoint</a:t>
            </a:r>
            <a:r>
              <a:rPr lang="en-US" dirty="0" smtClean="0">
                <a:solidFill>
                  <a:srgbClr val="D24726"/>
                </a:solidFill>
                <a:latin typeface="Arial"/>
                <a:ea typeface="Segoe UI" pitchFamily="34" charset="0"/>
                <a:cs typeface="Arial"/>
              </a:rPr>
              <a:t>™</a:t>
            </a:r>
          </a:p>
        </p:txBody>
      </p:sp>
      <p:sp>
        <p:nvSpPr>
          <p:cNvPr id="3" name="Rectangle 2"/>
          <p:cNvSpPr/>
          <p:nvPr/>
        </p:nvSpPr>
        <p:spPr>
          <a:xfrm>
            <a:off x="5305499" y="1521589"/>
            <a:ext cx="3541526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Simple, easy to use wizard.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Professional, quick results.</a:t>
            </a:r>
          </a:p>
          <a:p>
            <a:pPr>
              <a:spcAft>
                <a:spcPts val="900"/>
              </a:spcAft>
            </a:pPr>
            <a:r>
              <a:rPr lang="en-US" dirty="0" smtClean="0">
                <a:solidFill>
                  <a:srgbClr val="D24726"/>
                </a:solidFill>
              </a:rPr>
              <a:t>Built directly into PowerPoint!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2" y="1234757"/>
            <a:ext cx="4571999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572001" y="1234757"/>
            <a:ext cx="4571999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" name="Group 2047"/>
          <p:cNvGrpSpPr/>
          <p:nvPr/>
        </p:nvGrpSpPr>
        <p:grpSpPr>
          <a:xfrm>
            <a:off x="4547113" y="3508869"/>
            <a:ext cx="4462775" cy="2790069"/>
            <a:chOff x="4547113" y="3091297"/>
            <a:chExt cx="4462775" cy="2790069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chemeClr val="bg1">
                      <a:lumMod val="85000"/>
                    </a:schemeClr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chemeClr val="bg1">
                    <a:lumMod val="85000"/>
                  </a:schemeClr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390049"/>
              <a:ext cx="3686600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lvl="0"/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can’t believe I’ve been using VISIO all these years!  I've been missing out.”</a:t>
              </a:r>
            </a:p>
            <a:p>
              <a:pPr lvl="0"/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“I like it because it's simple, intuitive and looks great!  I used it with a client who likes the product and has changed how she represents her project schedules.”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435592"/>
              <a:ext cx="0" cy="244577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Rectangle 47"/>
          <p:cNvSpPr/>
          <p:nvPr/>
        </p:nvSpPr>
        <p:spPr>
          <a:xfrm>
            <a:off x="4948026" y="3050382"/>
            <a:ext cx="3899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What are professionals saying about </a:t>
            </a:r>
            <a:b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Office Timeline Plus?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600200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475" y="1600200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1979607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E:\dropbox\Dropbox\timelines\tim\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026" y="2370132"/>
            <a:ext cx="238125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E:\dropbox\Dropbox\timelines\tim\logo.jpg">
            <a:hlinkClick r:id="rId2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565"/>
            <a:ext cx="4033838" cy="91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2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ounded Rectangle 36"/>
          <p:cNvSpPr/>
          <p:nvPr/>
        </p:nvSpPr>
        <p:spPr>
          <a:xfrm>
            <a:off x="6324600" y="3763895"/>
            <a:ext cx="2819401" cy="3055570"/>
          </a:xfrm>
          <a:prstGeom prst="roundRect">
            <a:avLst>
              <a:gd name="adj" fmla="val 0"/>
            </a:avLst>
          </a:prstGeom>
          <a:solidFill>
            <a:srgbClr val="D24726"/>
          </a:soli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65741" y="6623971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chemeClr val="bg1">
                    <a:lumMod val="95000"/>
                  </a:schemeClr>
                </a:solidFill>
              </a:rPr>
              <a:t>Copyright © 2012, Office Timeline, LLC.  All rights reserved.</a:t>
            </a:r>
            <a:endParaRPr lang="en-US" sz="1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-1" y="6819465"/>
            <a:ext cx="9143999" cy="723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>
            <a:hlinkClick r:id="rId2"/>
          </p:cNvPr>
          <p:cNvSpPr/>
          <p:nvPr/>
        </p:nvSpPr>
        <p:spPr>
          <a:xfrm>
            <a:off x="6471273" y="5505338"/>
            <a:ext cx="2507001" cy="5779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Learn More</a:t>
            </a:r>
            <a:endParaRPr lang="en-US" sz="2400" dirty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9" name="Picture 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31" y="5605951"/>
            <a:ext cx="401111" cy="40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0" y="1"/>
            <a:ext cx="9143999" cy="382828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E:\dropbox\Dropbox\timelines\tim\bg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9680"/>
            <a:ext cx="9144000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dropbox\Dropbox\timelines\tim\logoplus.jpg">
            <a:hlinkClick r:id="rId3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52400"/>
            <a:ext cx="3429000" cy="85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hlinkClick r:id="rId8"/>
          </p:cNvPr>
          <p:cNvSpPr txBox="1"/>
          <p:nvPr/>
        </p:nvSpPr>
        <p:spPr>
          <a:xfrm>
            <a:off x="6581368" y="5985757"/>
            <a:ext cx="2501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  <a:hlinkClick r:id="rId3"/>
              </a:rPr>
              <a:t>www.fppt.com/officetimeline</a:t>
            </a:r>
            <a:endParaRPr lang="en-US" sz="1400" dirty="0" smtClean="0">
              <a:solidFill>
                <a:schemeClr val="bg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ounded Rectangle 25">
            <a:hlinkClick r:id="rId8"/>
          </p:cNvPr>
          <p:cNvSpPr/>
          <p:nvPr/>
        </p:nvSpPr>
        <p:spPr>
          <a:xfrm>
            <a:off x="1857626" y="4462272"/>
            <a:ext cx="4226182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Promotion Code:  </a:t>
            </a:r>
            <a:r>
              <a:rPr lang="en-US" sz="2400" dirty="0" smtClean="0">
                <a:solidFill>
                  <a:srgbClr val="00B05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FPPT2012</a:t>
            </a:r>
            <a:endParaRPr lang="en-US" sz="2400" dirty="0">
              <a:solidFill>
                <a:srgbClr val="00B05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60248" y="4511040"/>
            <a:ext cx="1179576" cy="1589662"/>
            <a:chOff x="460248" y="4511040"/>
            <a:chExt cx="1179576" cy="1589662"/>
          </a:xfrm>
        </p:grpSpPr>
        <p:sp>
          <p:nvSpPr>
            <p:cNvPr id="28" name="Rectangle 27"/>
            <p:cNvSpPr/>
            <p:nvPr/>
          </p:nvSpPr>
          <p:spPr>
            <a:xfrm>
              <a:off x="460248" y="4511040"/>
              <a:ext cx="1179576" cy="158966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60248" y="4648200"/>
              <a:ext cx="11795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GET</a:t>
              </a:r>
              <a:r>
                <a:rPr lang="en-US" sz="14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 </a:t>
              </a:r>
              <a:r>
                <a:rPr lang="en-US" sz="2800" dirty="0" smtClean="0">
                  <a:solidFill>
                    <a:schemeClr val="bg1">
                      <a:lumMod val="95000"/>
                    </a:schemeClr>
                  </a:solidFill>
                  <a:latin typeface="Agency FB" pitchFamily="34" charset="0"/>
                </a:rPr>
                <a:t>15% OFF!</a:t>
              </a:r>
              <a:endParaRPr lang="en-US" sz="2800" dirty="0">
                <a:solidFill>
                  <a:schemeClr val="bg1">
                    <a:lumMod val="95000"/>
                  </a:schemeClr>
                </a:solidFill>
                <a:latin typeface="Agency FB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857627" y="5337640"/>
            <a:ext cx="4116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Receive a 15% discount on your purchase of Office Timeline Plus edition when you use promotion code “FPPT2012”.</a:t>
            </a:r>
          </a:p>
        </p:txBody>
      </p:sp>
    </p:spTree>
    <p:extLst>
      <p:ext uri="{BB962C8B-B14F-4D97-AF65-F5344CB8AC3E}">
        <p14:creationId xmlns:p14="http://schemas.microsoft.com/office/powerpoint/2010/main" val="79205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LINETYPE" val="Standard"/>
  <p:tag name="VERSION" val="1.5"/>
  <p:tag name="WORDWRAPINTERVAL" val="False"/>
  <p:tag name="ELAPSEDSTYLE" val="thin"/>
  <p:tag name="AUTOFIT" val="1"/>
  <p:tag name="TIMEBANDROUNDED" val="false"/>
  <p:tag name="TIMEBANDTHIN" val="false"/>
  <p:tag name="SHOWFLAGDIALOG" val="Finish"/>
  <p:tag name="MARKERCOLOR" val="255,0,0,false"/>
  <p:tag name="TODAYMARKERFONTCHANGES" val="Calibri;11"/>
  <p:tag name="TIMEBANDPOS" val="custom"/>
  <p:tag name="CUSTOMTIMEBANDPOSITION" val="246.0014"/>
  <p:tag name="INTERVALVERTCONNECTOR" val="true"/>
  <p:tag name="INTERVALTHICKBAND" val="true"/>
  <p:tag name="INTERVALABOVE" val="false"/>
  <p:tag name="LEFTBANDDATE" val="Calibri;24"/>
  <p:tag name="RIGHTBANDDATE" val="Calibri;24"/>
  <p:tag name="WORDWRAPMILESTONE" val="true"/>
  <p:tag name="TIMESCALEPOINT" val="Months"/>
  <p:tag name="CONFIGUREAUTOMATICFLAG" val="True"/>
  <p:tag name="MILESTONEDATEFORMAT" val="M/d/yyyy"/>
  <p:tag name="INTERVALDATEFORMAT" val="M/yy"/>
  <p:tag name="TIMESCALEDATEFORMAT" val="MMM"/>
  <p:tag name="3DEFFECT" val="true"/>
  <p:tag name="TIMESCALEFONT" val="Calibri;13;False;16777215"/>
  <p:tag name="TODAYMARKER" val="false"/>
  <p:tag name="TODAYMARKERABOVE" val="false"/>
  <p:tag name="ELAPSED" val="false"/>
  <p:tag name="TIMEBANDDATES" val="remove"/>
  <p:tag name="INTERVALTIMESCALEENDDATE" val="12/31/2012 12:00:00 AM"/>
  <p:tag name="INTERVALTIMESCALESTARTDATE" val="1/1/1990 12:00:00 AM"/>
  <p:tag name="INTERVALDATE" val="right"/>
  <p:tag name="INTERVALHORIZCONNECTOR" val="false"/>
  <p:tag name="INTERVALTEXT" val="center"/>
  <p:tag name="FLAGCONNECTORCOLOR" val="79,129,189,true"/>
  <p:tag name="ACTUALTIMESCALESTARTDATE" val="1/1/1990 12:00:00 AM"/>
  <p:tag name="ACTUALTIMESCALEENDDATE" val="12/31/2012 12:00:00 AM"/>
  <p:tag name="TIMEBANDCOLOR" val="176,62,49,False"/>
  <p:tag name="TIMEBANDPOSVALUE" val="246.0014"/>
  <p:tag name="CONFIGURETIMESCALESTARTDATE" val="1/1/1990 12:00:00 AM"/>
  <p:tag name="CONFIGURETIMESCALEENDDATE" val="12/31/2012 12:00:00 AM"/>
  <p:tag name="MILESTONETIMESCALESTARTDATE" val="12/15/1990 12:00:00 AM"/>
  <p:tag name="MILESTONETIMESCALEENDDATE" val="1/1/2012 12:00:00 AM"/>
  <p:tag name="PREVIOUSTIMEBANDPOSITION" val="246.001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10 12:00:00 AM;12/31/2012 12:00:00 AM;SAP;0;Shape;0;;11;;10;;10;4;16777215;-1;-1;False;26.50638;False;False;False;False;False;False;False;Fals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Managing Director  Mobile Platforms;False;False;True;False;False;tbName;0;;11;;10;0;-1;-1;False;110;False;False;False;False;False;191.9998;548.822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0,114,188,-16747844,False;1/1/2012 12:00:00 AM;Managing Director  Mobile Platforms;False;False;True;False;False;tbDate;0;;11;;10;0;-1;-1;False;110;False;False;False;False;False;191.9998;548.822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10 12:00:00 AM;Director  Mobile Channels;False;False;True;False;True;tbName;1;;11;;10;1;-1;-1;False;88.67087;False;False;False;False;False;315.5014;513.259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0,114,188,-16747844,False;1/1/2010 12:00:00 AM;Director  Mobile Channels;False;False;True;False;True;tbDate;1;;11;;10;1;-1;-1;False;88.67087;False;False;False;False;False;315.5014;513.259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0/15/2007 12:00:00 AM;PM Embedded Channel;False;False;True;False;False;tbName;2;;11;;10;2;-1;-1;False;110;False;False;False;False;False;191.9998;451.364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0,114,188,-16747844,False;10/15/2007 12:00:00 AM;PM Embedded Channel;False;False;True;False;False;tbDate;2;;11;;10;2;-1;-1;False;110;False;False;False;False;False;191.9998;451.364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2005 12:00:00 AM;PM - Device Incubation;False;False;True;False;True;tbName;3;;11;;10;3;-1;-1;False;110;False;False;False;False;False;315.5014;386.96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0,114,188,-16747844,False;1/1/2005 12:00:00 AM;PM - Device Incubation;False;False;True;False;True;tbDate;3;;11;;10;3;-1;-1;False;110;False;False;False;False;False;315.5014;386.96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3/15/2003 12:00:00 AM;Product Analyst;False;False;True;False;False;tbName;4;;11;;10;4;-1;-1;False;65.96189;False;False;False;False;False;189.6068;367.31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0,114,188,-16747844,False;3/15/2003 12:00:00 AM;Product Analyst;False;False;True;False;False;tbDate;4;;11;;10;4;-1;-1;False;65.96189;False;False;False;False;False;189.6068;367.31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2000 12:00:00 AM;12/31/2009 12:00:00 AM;AMD;0;Shape;1;;11;;10;;10;3;16777215;-1;-1;False;24.99173;False;False;False;False;False;False;False;Fals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2000 12:00:00 AM;Mobility Alliance Program Manager;False;False;True;False;True;tbName;5;;11;;10;5;-1;-1;False;110;False;False;False;False;False;315.5014;271.265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0,114,188,-16747844,False;1/1/2000 12:00:00 AM;Mobility Alliance Program Manager;False;False;True;False;True;tbDate;5;;11;;10;5;-1;-1;False;110;False;False;False;False;False;315.5014;271.265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6/30/1998 12:00:00 AM;Embedded Sales Engineer;False;False;True;False;False;tbName;6;;11;;10;6;-1;-1;False;110;False;False;False;False;False;191.9998;236.436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0,114,188,-16747844,False;6/30/1998 12:00:00 AM;Embedded Sales Engineer;False;False;True;False;False;tbDate;6;;11;;10;6;-1;-1;False;110;False;False;False;False;False;191.9998;236.436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95 12:00:00 AM;PM Embedded Systems;False;False;True;False;False;tbName;7;;11;;10;7;-1;-1;False;77.05016;False;False;False;False;False;179.9998;172.107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0,114,188,-16747844,False;1/1/1995 12:00:00 AM;PM Embedded Systems;False;False;True;False;False;tbDate;7;;11;;10;7;-1;-1;False;77.05016;False;False;False;False;False;179.9998;172.107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6/30/1994 12:00:00 AM;Brazil, South Africa, India, Indonesia;False;False;True;False;True;tbName;8;;11;;10;8;-1;-1;False;119.8861;False;False;False;False;False;315.5014;138.974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8" val="0,114,188,-16747844,False;6/30/1994 12:00:00 AM;Brazil, South Africa, India, Indonesia;False;False;True;False;True;tbDate;8;;11;;10;8;-1;-1;False;119.8861;False;False;False;False;False;315.5014;138.974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COLOR" val="79;129;18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6,170,66,-15029694,False;12/31/1993 12:00:00 AM; Bachelor of Science (Mathematics);False;False;False;False;False;tbName;9;;11;;10;9;-1;-1;False;120;False;False;False;False;False;-1;198.45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95 12:00:00 AM;12/31/1999 12:00:00 AM;Global Logistics;0;Shape;2;;11;;10;;10;2;16777215;-1;-1;False;124.2278;False;False;False;False;False;False;False;Fals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9" val="26,170,66,-15029694,False;12/31/1993 12:00:00 AM; Bachelor of Science (Mathematics);False;False;False;False;False;tbDate;9;;11;;10;9;-1;-1;False;120;False;False;False;False;False;-1;198.455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30/1992 12:00:00 AM;Tennis Division Champion;False;False;True;False;False;tbName;10;;11;;10;10;-1;-1;False;73.85299;False;False;False;False;False;179.9998;111.900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0" val="0,114,188,-16747844,False;4/30/1992 12:00:00 AM;Tennis Division Champion;False;False;True;False;False;tbDate;10;;11;;10;10;-1;-1;False;73.85299;False;False;False;False;False;179.9998;111.900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2/15/1990 12:00:00 AM;Student Body  Treasurer;False;False;True;False;True;tbName;11;;11;;10;11;-1;-1;False;79.83536;False;False;False;False;False;315.5014;77.1196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1" val="0,114,188,-16747844,False;12/15/1990 12:00:00 AM;Student Body  Treasurer;False;False;True;False;True;tbDate;11;;11;;10;11;-1;-1;False;79.83536;False;False;False;False;False;315.5014;77.1196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90 12:00:00 AM;12/31/1993 12:00:00 AM;Western University ;0;tbStartEndDate;4;;11;;10;;10;0;16777215;-1;-1;False;180;False;False;False;False;False;False;False;Fals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94 12:00:00 AM;12/31/1994 12:00:00 AM;Travel;0;tbStartEndDate;3;;11;;10;;10;1;16777215;-1;-1;False;180;False;False;False;False;False;False;False;Fals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0,114,188,-16747844,False;;1/1/1995 12:00:00 AM;12/31/1999 12:00:00 AM;Global Logistics;0;tbStartEndDate;2;;11;;10;;10;2;16777215;-1;-1;False;180;False;False;False;False;False;False;False;Fals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0,114,188,-16747844,False;;1/1/2000 12:00:00 AM;12/31/2009 12:00:00 AM;AMD;0;tbStartEndDate;1;;11;;10;;10;3;16777215;-1;-1;False;180;False;False;False;False;False;False;False;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0,114,188,-16747844,False;;1/1/2010 12:00:00 AM;12/31/2012 12:00:00 AM;SAP;0;tbStartEndDate;0;;11;;10;;10;4;16777215;-1;-1;False;180;False;False;False;False;False;False;False;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0,114,188,-16747844,False;;1/1/1994 12:00:00 AM;12/31/1994 12:00:00 AM;Travel;0;Shape;3;;11;;10;;10;1;16777215;-1;-1;False;63.36275;False;False;False;False;False;False;False;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0,114,188,-16747844,False;;1/1/1990 12:00:00 AM;12/31/1993 12:00:00 AM;Western University ;0;Shape;4;;11;;10;;10;0;16777215;-1;-1;False;45.43945;False;False;False;False;False;False;False;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BAND" val="Timeban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250</Words>
  <Application>Microsoft Office PowerPoint</Application>
  <PresentationFormat>On-screen Show (4:3)</PresentationFormat>
  <Paragraphs>65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My Career Path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Teiss Luap</dc:creator>
  <cp:lastModifiedBy>Julian</cp:lastModifiedBy>
  <cp:revision>15</cp:revision>
  <dcterms:created xsi:type="dcterms:W3CDTF">2012-08-15T19:34:37Z</dcterms:created>
  <dcterms:modified xsi:type="dcterms:W3CDTF">2012-09-12T14:46:41Z</dcterms:modified>
</cp:coreProperties>
</file>