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7" r:id="rId2"/>
    <p:sldId id="265" r:id="rId3"/>
    <p:sldId id="266" r:id="rId4"/>
  </p:sldIdLst>
  <p:sldSz cx="9144000" cy="6858000" type="screen4x3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8035" autoAdjust="0"/>
  </p:normalViewPr>
  <p:slideViewPr>
    <p:cSldViewPr>
      <p:cViewPr>
        <p:scale>
          <a:sx n="100" d="100"/>
          <a:sy n="100" d="100"/>
        </p:scale>
        <p:origin x="-94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19B35-17C9-4E94-B693-C0179522F4A3}" type="datetimeFigureOut">
              <a:rPr lang="en-US" smtClean="0"/>
              <a:t>12/13/2012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3E3E6-2AF7-4A2E-80BC-BFF56A54F0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489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DB31DE-4105-4C5C-9B5B-767F4942B52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316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5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9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5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6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62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34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99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29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305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27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28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/>
              <a:t>12/13/2012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967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notesSlide" Target="../notesSlides/notesSlide1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41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15" name="intervalshape"/>
          <p:cNvCxnSpPr/>
          <p:nvPr/>
        </p:nvCxnSpPr>
        <p:spPr>
          <a:xfrm flipV="1">
            <a:off x="2415505" y="1701832"/>
            <a:ext cx="0" cy="3860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14" name="intervalshape"/>
          <p:cNvCxnSpPr/>
          <p:nvPr/>
        </p:nvCxnSpPr>
        <p:spPr>
          <a:xfrm flipV="1">
            <a:off x="1897206" y="1701832"/>
            <a:ext cx="0" cy="3860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13" name="intervalshape"/>
          <p:cNvCxnSpPr/>
          <p:nvPr/>
        </p:nvCxnSpPr>
        <p:spPr>
          <a:xfrm>
            <a:off x="585790" y="1701832"/>
            <a:ext cx="131141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12" name="intervalshape"/>
          <p:cNvSpPr/>
          <p:nvPr>
            <p:custDataLst>
              <p:tags r:id="rId2"/>
            </p:custDataLst>
          </p:nvPr>
        </p:nvSpPr>
        <p:spPr>
          <a:xfrm>
            <a:off x="1897207" y="1566366"/>
            <a:ext cx="518299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205" name="intervalshape"/>
          <p:cNvCxnSpPr/>
          <p:nvPr/>
        </p:nvCxnSpPr>
        <p:spPr>
          <a:xfrm flipV="1">
            <a:off x="2989336" y="2159032"/>
            <a:ext cx="0" cy="3403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04" name="intervalshape"/>
          <p:cNvCxnSpPr/>
          <p:nvPr/>
        </p:nvCxnSpPr>
        <p:spPr>
          <a:xfrm flipV="1">
            <a:off x="2415505" y="2159032"/>
            <a:ext cx="0" cy="3403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03" name="intervalshape"/>
          <p:cNvCxnSpPr/>
          <p:nvPr/>
        </p:nvCxnSpPr>
        <p:spPr>
          <a:xfrm>
            <a:off x="1531939" y="2159032"/>
            <a:ext cx="88356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02" name="intervalshape"/>
          <p:cNvSpPr/>
          <p:nvPr>
            <p:custDataLst>
              <p:tags r:id="rId3"/>
            </p:custDataLst>
          </p:nvPr>
        </p:nvSpPr>
        <p:spPr>
          <a:xfrm>
            <a:off x="2415506" y="2023566"/>
            <a:ext cx="573831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95" name="intervalshape"/>
          <p:cNvCxnSpPr/>
          <p:nvPr/>
        </p:nvCxnSpPr>
        <p:spPr>
          <a:xfrm flipV="1">
            <a:off x="5247640" y="2616232"/>
            <a:ext cx="0" cy="294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4" name="intervalshape"/>
          <p:cNvCxnSpPr/>
          <p:nvPr/>
        </p:nvCxnSpPr>
        <p:spPr>
          <a:xfrm flipV="1">
            <a:off x="2637633" y="2616232"/>
            <a:ext cx="0" cy="2946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93" name="intervalshape"/>
          <p:cNvCxnSpPr/>
          <p:nvPr/>
        </p:nvCxnSpPr>
        <p:spPr>
          <a:xfrm>
            <a:off x="1735139" y="2616232"/>
            <a:ext cx="902495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92" name="intervalshape"/>
          <p:cNvSpPr/>
          <p:nvPr>
            <p:custDataLst>
              <p:tags r:id="rId4"/>
            </p:custDataLst>
          </p:nvPr>
        </p:nvSpPr>
        <p:spPr>
          <a:xfrm>
            <a:off x="2637634" y="2480766"/>
            <a:ext cx="2610007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85" name="intervalshape"/>
          <p:cNvCxnSpPr/>
          <p:nvPr/>
        </p:nvCxnSpPr>
        <p:spPr>
          <a:xfrm flipV="1">
            <a:off x="6950623" y="3073432"/>
            <a:ext cx="0" cy="248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84" name="intervalshape"/>
          <p:cNvCxnSpPr/>
          <p:nvPr/>
        </p:nvCxnSpPr>
        <p:spPr>
          <a:xfrm flipV="1">
            <a:off x="5247640" y="3073432"/>
            <a:ext cx="0" cy="24892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83" name="intervalshape"/>
          <p:cNvCxnSpPr/>
          <p:nvPr/>
        </p:nvCxnSpPr>
        <p:spPr>
          <a:xfrm>
            <a:off x="963614" y="3073432"/>
            <a:ext cx="4284027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2" name="intervalshape"/>
          <p:cNvSpPr/>
          <p:nvPr>
            <p:custDataLst>
              <p:tags r:id="rId5"/>
            </p:custDataLst>
          </p:nvPr>
        </p:nvSpPr>
        <p:spPr>
          <a:xfrm>
            <a:off x="5247641" y="2937966"/>
            <a:ext cx="1702983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75" name="intervalshape"/>
          <p:cNvCxnSpPr/>
          <p:nvPr/>
        </p:nvCxnSpPr>
        <p:spPr>
          <a:xfrm flipV="1">
            <a:off x="7098709" y="3530632"/>
            <a:ext cx="0" cy="203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74" name="intervalshape"/>
          <p:cNvCxnSpPr/>
          <p:nvPr/>
        </p:nvCxnSpPr>
        <p:spPr>
          <a:xfrm flipV="1">
            <a:off x="6524877" y="3530632"/>
            <a:ext cx="0" cy="20320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73" name="intervalshape"/>
          <p:cNvCxnSpPr/>
          <p:nvPr/>
        </p:nvCxnSpPr>
        <p:spPr>
          <a:xfrm>
            <a:off x="1573213" y="3530632"/>
            <a:ext cx="4951664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2" name="intervalshape"/>
          <p:cNvSpPr/>
          <p:nvPr>
            <p:custDataLst>
              <p:tags r:id="rId6"/>
            </p:custDataLst>
          </p:nvPr>
        </p:nvSpPr>
        <p:spPr>
          <a:xfrm>
            <a:off x="6524877" y="3395166"/>
            <a:ext cx="573832" cy="270933"/>
          </a:xfrm>
          <a:prstGeom prst="rect">
            <a:avLst/>
          </a:prstGeom>
          <a:solidFill>
            <a:srgbClr val="215968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65" name="intervalshape"/>
          <p:cNvCxnSpPr/>
          <p:nvPr/>
        </p:nvCxnSpPr>
        <p:spPr>
          <a:xfrm flipV="1">
            <a:off x="7357858" y="3987832"/>
            <a:ext cx="0" cy="157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4" name="intervalshape"/>
          <p:cNvCxnSpPr/>
          <p:nvPr/>
        </p:nvCxnSpPr>
        <p:spPr>
          <a:xfrm flipV="1">
            <a:off x="7098709" y="3987832"/>
            <a:ext cx="0" cy="15748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3" name="intervalshape"/>
          <p:cNvCxnSpPr/>
          <p:nvPr/>
        </p:nvCxnSpPr>
        <p:spPr>
          <a:xfrm>
            <a:off x="2347915" y="3987832"/>
            <a:ext cx="4750795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2" name="intervalshape"/>
          <p:cNvSpPr/>
          <p:nvPr>
            <p:custDataLst>
              <p:tags r:id="rId7"/>
            </p:custDataLst>
          </p:nvPr>
        </p:nvSpPr>
        <p:spPr>
          <a:xfrm>
            <a:off x="7098710" y="3852366"/>
            <a:ext cx="259149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55" name="intervalshape"/>
          <p:cNvCxnSpPr/>
          <p:nvPr/>
        </p:nvCxnSpPr>
        <p:spPr>
          <a:xfrm flipV="1">
            <a:off x="7635518" y="4445032"/>
            <a:ext cx="0" cy="111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4" name="intervalshape"/>
          <p:cNvCxnSpPr/>
          <p:nvPr/>
        </p:nvCxnSpPr>
        <p:spPr>
          <a:xfrm flipV="1">
            <a:off x="7265305" y="4445032"/>
            <a:ext cx="0" cy="11176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53" name="intervalshape"/>
          <p:cNvCxnSpPr/>
          <p:nvPr/>
        </p:nvCxnSpPr>
        <p:spPr>
          <a:xfrm>
            <a:off x="2497138" y="4445032"/>
            <a:ext cx="4768166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intervalshape"/>
          <p:cNvSpPr/>
          <p:nvPr>
            <p:custDataLst>
              <p:tags r:id="rId8"/>
            </p:custDataLst>
          </p:nvPr>
        </p:nvSpPr>
        <p:spPr>
          <a:xfrm>
            <a:off x="7265306" y="4309566"/>
            <a:ext cx="370213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45" name="intervalshape"/>
          <p:cNvCxnSpPr/>
          <p:nvPr/>
        </p:nvCxnSpPr>
        <p:spPr>
          <a:xfrm flipV="1">
            <a:off x="7931689" y="4902232"/>
            <a:ext cx="0" cy="66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4" name="intervalshape"/>
          <p:cNvCxnSpPr/>
          <p:nvPr/>
        </p:nvCxnSpPr>
        <p:spPr>
          <a:xfrm flipV="1">
            <a:off x="7635518" y="4902232"/>
            <a:ext cx="0" cy="66040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3" name="intervalshape"/>
          <p:cNvCxnSpPr/>
          <p:nvPr/>
        </p:nvCxnSpPr>
        <p:spPr>
          <a:xfrm>
            <a:off x="819150" y="4902232"/>
            <a:ext cx="6816368" cy="0"/>
          </a:xfrm>
          <a:prstGeom prst="line">
            <a:avLst/>
          </a:prstGeom>
          <a:ln w="1270">
            <a:solidFill>
              <a:srgbClr val="CC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2" name="intervalshape"/>
          <p:cNvSpPr/>
          <p:nvPr>
            <p:custDataLst>
              <p:tags r:id="rId9"/>
            </p:custDataLst>
          </p:nvPr>
        </p:nvSpPr>
        <p:spPr>
          <a:xfrm>
            <a:off x="7635519" y="4766766"/>
            <a:ext cx="296171" cy="270933"/>
          </a:xfrm>
          <a:prstGeom prst="rect">
            <a:avLst/>
          </a:prstGeom>
          <a:solidFill>
            <a:srgbClr val="31859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Development</a:t>
            </a:r>
            <a:endParaRPr lang="en-US" dirty="0"/>
          </a:p>
        </p:txBody>
      </p:sp>
      <p:sp>
        <p:nvSpPr>
          <p:cNvPr id="6125" name="pgshape"/>
          <p:cNvSpPr/>
          <p:nvPr>
            <p:custDataLst>
              <p:tags r:id="rId10"/>
            </p:custDataLst>
          </p:nvPr>
        </p:nvSpPr>
        <p:spPr>
          <a:xfrm>
            <a:off x="1193800" y="5562632"/>
            <a:ext cx="6756400" cy="677333"/>
          </a:xfrm>
          <a:prstGeom prst="rect">
            <a:avLst/>
          </a:prstGeom>
          <a:gradFill flip="none" rotWithShape="1">
            <a:gsLst>
              <a:gs pos="0">
                <a:srgbClr val="2E5C5C"/>
              </a:gs>
              <a:gs pos="100000">
                <a:srgbClr val="3F7F7F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26" name="pgshape"/>
          <p:cNvSpPr txBox="1"/>
          <p:nvPr>
            <p:custDataLst>
              <p:tags r:id="rId11"/>
            </p:custDataLst>
          </p:nvPr>
        </p:nvSpPr>
        <p:spPr>
          <a:xfrm>
            <a:off x="431800" y="5562632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  <a:latin typeface="Calibri"/>
              </a:rPr>
              <a:t>2013</a:t>
            </a:r>
            <a:endParaRPr lang="en-US" sz="2400" b="1" dirty="0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6127" name="pgshape"/>
          <p:cNvSpPr txBox="1"/>
          <p:nvPr>
            <p:custDataLst>
              <p:tags r:id="rId12"/>
            </p:custDataLst>
          </p:nvPr>
        </p:nvSpPr>
        <p:spPr>
          <a:xfrm>
            <a:off x="1193800" y="5562631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libri"/>
              </a:rPr>
              <a:t>Q1</a:t>
            </a:r>
            <a:endParaRPr lang="en-US" sz="1400" dirty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6129" name="pgshape"/>
          <p:cNvCxnSpPr/>
          <p:nvPr/>
        </p:nvCxnSpPr>
        <p:spPr>
          <a:xfrm>
            <a:off x="2882900" y="5765832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30" name="pgshape"/>
          <p:cNvSpPr txBox="1"/>
          <p:nvPr>
            <p:custDataLst>
              <p:tags r:id="rId13"/>
            </p:custDataLst>
          </p:nvPr>
        </p:nvSpPr>
        <p:spPr>
          <a:xfrm>
            <a:off x="2882900" y="5562631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libri"/>
              </a:rPr>
              <a:t>Q2</a:t>
            </a:r>
            <a:endParaRPr lang="en-US" sz="1400" dirty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6132" name="pgshape"/>
          <p:cNvCxnSpPr/>
          <p:nvPr/>
        </p:nvCxnSpPr>
        <p:spPr>
          <a:xfrm>
            <a:off x="4572000" y="5765832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33" name="pgshape"/>
          <p:cNvSpPr txBox="1"/>
          <p:nvPr>
            <p:custDataLst>
              <p:tags r:id="rId14"/>
            </p:custDataLst>
          </p:nvPr>
        </p:nvSpPr>
        <p:spPr>
          <a:xfrm>
            <a:off x="4572000" y="5562631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libri"/>
              </a:rPr>
              <a:t>Q3</a:t>
            </a:r>
            <a:endParaRPr lang="en-US" sz="1400" dirty="0">
              <a:solidFill>
                <a:schemeClr val="bg1"/>
              </a:solidFill>
              <a:latin typeface="Calibri"/>
            </a:endParaRPr>
          </a:p>
        </p:txBody>
      </p:sp>
      <p:cxnSp>
        <p:nvCxnSpPr>
          <p:cNvPr id="6135" name="pgshape"/>
          <p:cNvCxnSpPr/>
          <p:nvPr/>
        </p:nvCxnSpPr>
        <p:spPr>
          <a:xfrm>
            <a:off x="6261100" y="5765832"/>
            <a:ext cx="0" cy="270933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36" name="pgshape"/>
          <p:cNvSpPr txBox="1"/>
          <p:nvPr>
            <p:custDataLst>
              <p:tags r:id="rId15"/>
            </p:custDataLst>
          </p:nvPr>
        </p:nvSpPr>
        <p:spPr>
          <a:xfrm>
            <a:off x="6261100" y="5562631"/>
            <a:ext cx="1689100" cy="677333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Calibri"/>
              </a:rPr>
              <a:t>Q4</a:t>
            </a:r>
            <a:endParaRPr lang="en-US" sz="140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138" name="pgshape"/>
          <p:cNvSpPr txBox="1"/>
          <p:nvPr>
            <p:custDataLst>
              <p:tags r:id="rId16"/>
            </p:custDataLst>
          </p:nvPr>
        </p:nvSpPr>
        <p:spPr>
          <a:xfrm>
            <a:off x="8077200" y="5562632"/>
            <a:ext cx="635000" cy="67733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algn="ctr"/>
            <a:r>
              <a:rPr lang="en-US" sz="2400" b="1" dirty="0" smtClean="0">
                <a:solidFill>
                  <a:schemeClr val="accent2"/>
                </a:solidFill>
                <a:latin typeface="Calibri"/>
              </a:rPr>
              <a:t>2013</a:t>
            </a:r>
            <a:endParaRPr lang="en-US" sz="2400" b="1" dirty="0">
              <a:solidFill>
                <a:schemeClr val="accent2"/>
              </a:solidFill>
              <a:latin typeface="Calibri"/>
            </a:endParaRPr>
          </a:p>
        </p:txBody>
      </p:sp>
      <p:sp>
        <p:nvSpPr>
          <p:cNvPr id="6140" name="intervalshape"/>
          <p:cNvSpPr txBox="1"/>
          <p:nvPr>
            <p:custDataLst>
              <p:tags r:id="rId17"/>
            </p:custDataLst>
          </p:nvPr>
        </p:nvSpPr>
        <p:spPr>
          <a:xfrm>
            <a:off x="203200" y="48317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Release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46" name="intervalshape"/>
          <p:cNvSpPr txBox="1"/>
          <p:nvPr>
            <p:custDataLst>
              <p:tags r:id="rId18"/>
            </p:custDataLst>
          </p:nvPr>
        </p:nvSpPr>
        <p:spPr>
          <a:xfrm>
            <a:off x="6927494" y="47278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12/15/13</a:t>
            </a:r>
            <a:endParaRPr lang="en-US" sz="1100" dirty="0">
              <a:latin typeface=""/>
            </a:endParaRPr>
          </a:p>
        </p:txBody>
      </p:sp>
      <p:sp>
        <p:nvSpPr>
          <p:cNvPr id="6148" name="intervalshape"/>
          <p:cNvSpPr txBox="1"/>
          <p:nvPr>
            <p:custDataLst>
              <p:tags r:id="rId19"/>
            </p:custDataLst>
          </p:nvPr>
        </p:nvSpPr>
        <p:spPr>
          <a:xfrm>
            <a:off x="7931692" y="47278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12/31/13</a:t>
            </a:r>
            <a:endParaRPr lang="en-US" sz="1100" dirty="0">
              <a:latin typeface=""/>
            </a:endParaRPr>
          </a:p>
        </p:txBody>
      </p:sp>
      <p:sp>
        <p:nvSpPr>
          <p:cNvPr id="6150" name="intervalshape"/>
          <p:cNvSpPr txBox="1"/>
          <p:nvPr>
            <p:custDataLst>
              <p:tags r:id="rId20"/>
            </p:custDataLst>
          </p:nvPr>
        </p:nvSpPr>
        <p:spPr>
          <a:xfrm>
            <a:off x="203200" y="43745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Critical Design Changes &amp; Updates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56" name="intervalshape"/>
          <p:cNvSpPr txBox="1"/>
          <p:nvPr>
            <p:custDataLst>
              <p:tags r:id="rId21"/>
            </p:custDataLst>
          </p:nvPr>
        </p:nvSpPr>
        <p:spPr>
          <a:xfrm>
            <a:off x="6614431" y="4280886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000" dirty="0" smtClean="0">
                <a:latin typeface=""/>
              </a:rPr>
              <a:t>11/25/13</a:t>
            </a:r>
            <a:endParaRPr lang="en-US" sz="1000" dirty="0">
              <a:latin typeface=""/>
            </a:endParaRPr>
          </a:p>
        </p:txBody>
      </p:sp>
      <p:sp>
        <p:nvSpPr>
          <p:cNvPr id="6158" name="intervalshape"/>
          <p:cNvSpPr txBox="1"/>
          <p:nvPr>
            <p:custDataLst>
              <p:tags r:id="rId22"/>
            </p:custDataLst>
          </p:nvPr>
        </p:nvSpPr>
        <p:spPr>
          <a:xfrm>
            <a:off x="7635520" y="4280886"/>
            <a:ext cx="650875" cy="328295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000" dirty="0" smtClean="0">
                <a:latin typeface=""/>
              </a:rPr>
              <a:t>12/15/13</a:t>
            </a:r>
            <a:endParaRPr lang="en-US" sz="1000" dirty="0">
              <a:latin typeface=""/>
            </a:endParaRPr>
          </a:p>
        </p:txBody>
      </p:sp>
      <p:sp>
        <p:nvSpPr>
          <p:cNvPr id="6160" name="intervalshape"/>
          <p:cNvSpPr txBox="1"/>
          <p:nvPr>
            <p:custDataLst>
              <p:tags r:id="rId23"/>
            </p:custDataLst>
          </p:nvPr>
        </p:nvSpPr>
        <p:spPr>
          <a:xfrm>
            <a:off x="203200" y="39173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Public Beta &amp; Production Testing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66" name="intervalshape"/>
          <p:cNvSpPr txBox="1"/>
          <p:nvPr>
            <p:custDataLst>
              <p:tags r:id="rId24"/>
            </p:custDataLst>
          </p:nvPr>
        </p:nvSpPr>
        <p:spPr>
          <a:xfrm>
            <a:off x="6390685" y="38134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11/16/13</a:t>
            </a:r>
            <a:endParaRPr lang="en-US" sz="1100" dirty="0">
              <a:latin typeface=""/>
            </a:endParaRPr>
          </a:p>
        </p:txBody>
      </p:sp>
      <p:sp>
        <p:nvSpPr>
          <p:cNvPr id="6168" name="intervalshape"/>
          <p:cNvSpPr txBox="1"/>
          <p:nvPr>
            <p:custDataLst>
              <p:tags r:id="rId25"/>
            </p:custDataLst>
          </p:nvPr>
        </p:nvSpPr>
        <p:spPr>
          <a:xfrm>
            <a:off x="7357860" y="38134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11/30/13</a:t>
            </a:r>
            <a:endParaRPr lang="en-US" sz="1100" dirty="0">
              <a:latin typeface=""/>
            </a:endParaRPr>
          </a:p>
        </p:txBody>
      </p:sp>
      <p:sp>
        <p:nvSpPr>
          <p:cNvPr id="6170" name="intervalshape"/>
          <p:cNvSpPr txBox="1"/>
          <p:nvPr>
            <p:custDataLst>
              <p:tags r:id="rId26"/>
            </p:custDataLst>
          </p:nvPr>
        </p:nvSpPr>
        <p:spPr>
          <a:xfrm>
            <a:off x="203200" y="34601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Testing &amp;Debugging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76" name="intervalshape"/>
          <p:cNvSpPr txBox="1"/>
          <p:nvPr>
            <p:custDataLst>
              <p:tags r:id="rId27"/>
            </p:custDataLst>
          </p:nvPr>
        </p:nvSpPr>
        <p:spPr>
          <a:xfrm>
            <a:off x="5816853" y="33562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10/16/13</a:t>
            </a:r>
            <a:endParaRPr lang="en-US" sz="1100" dirty="0">
              <a:latin typeface=""/>
            </a:endParaRPr>
          </a:p>
        </p:txBody>
      </p:sp>
      <p:sp>
        <p:nvSpPr>
          <p:cNvPr id="6178" name="intervalshape"/>
          <p:cNvSpPr txBox="1"/>
          <p:nvPr>
            <p:custDataLst>
              <p:tags r:id="rId28"/>
            </p:custDataLst>
          </p:nvPr>
        </p:nvSpPr>
        <p:spPr>
          <a:xfrm>
            <a:off x="7098711" y="3356226"/>
            <a:ext cx="708025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11/16/13</a:t>
            </a:r>
            <a:endParaRPr lang="en-US" sz="1100" dirty="0">
              <a:latin typeface=""/>
            </a:endParaRPr>
          </a:p>
        </p:txBody>
      </p:sp>
      <p:sp>
        <p:nvSpPr>
          <p:cNvPr id="6180" name="intervalshape"/>
          <p:cNvSpPr txBox="1"/>
          <p:nvPr>
            <p:custDataLst>
              <p:tags r:id="rId29"/>
            </p:custDataLst>
          </p:nvPr>
        </p:nvSpPr>
        <p:spPr>
          <a:xfrm>
            <a:off x="203200" y="30029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Integration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86" name="intervalshape"/>
          <p:cNvSpPr txBox="1"/>
          <p:nvPr>
            <p:custDataLst>
              <p:tags r:id="rId30"/>
            </p:custDataLst>
          </p:nvPr>
        </p:nvSpPr>
        <p:spPr>
          <a:xfrm>
            <a:off x="4695190" y="28990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8/8/13</a:t>
            </a:r>
            <a:endParaRPr lang="en-US" sz="1100" dirty="0">
              <a:latin typeface=""/>
            </a:endParaRPr>
          </a:p>
        </p:txBody>
      </p:sp>
      <p:sp>
        <p:nvSpPr>
          <p:cNvPr id="6188" name="intervalshape"/>
          <p:cNvSpPr txBox="1"/>
          <p:nvPr>
            <p:custDataLst>
              <p:tags r:id="rId31"/>
            </p:custDataLst>
          </p:nvPr>
        </p:nvSpPr>
        <p:spPr>
          <a:xfrm>
            <a:off x="6950623" y="2899026"/>
            <a:ext cx="630238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11/8/13</a:t>
            </a:r>
            <a:endParaRPr lang="en-US" sz="1100" dirty="0">
              <a:latin typeface=""/>
            </a:endParaRPr>
          </a:p>
        </p:txBody>
      </p:sp>
      <p:sp>
        <p:nvSpPr>
          <p:cNvPr id="6190" name="intervalshape"/>
          <p:cNvSpPr txBox="1"/>
          <p:nvPr>
            <p:custDataLst>
              <p:tags r:id="rId32"/>
            </p:custDataLst>
          </p:nvPr>
        </p:nvSpPr>
        <p:spPr>
          <a:xfrm>
            <a:off x="203200" y="25457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Design &amp; Development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196" name="intervalshape"/>
          <p:cNvSpPr txBox="1"/>
          <p:nvPr>
            <p:custDataLst>
              <p:tags r:id="rId33"/>
            </p:custDataLst>
          </p:nvPr>
        </p:nvSpPr>
        <p:spPr>
          <a:xfrm>
            <a:off x="2007397" y="2441826"/>
            <a:ext cx="630237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3/20/13</a:t>
            </a:r>
            <a:endParaRPr lang="en-US" sz="1100" dirty="0">
              <a:latin typeface=""/>
            </a:endParaRPr>
          </a:p>
        </p:txBody>
      </p:sp>
      <p:sp>
        <p:nvSpPr>
          <p:cNvPr id="6198" name="intervalshape"/>
          <p:cNvSpPr txBox="1"/>
          <p:nvPr>
            <p:custDataLst>
              <p:tags r:id="rId34"/>
            </p:custDataLst>
          </p:nvPr>
        </p:nvSpPr>
        <p:spPr>
          <a:xfrm>
            <a:off x="5247640" y="24418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8/8/13</a:t>
            </a:r>
            <a:endParaRPr lang="en-US" sz="1100" dirty="0">
              <a:latin typeface=""/>
            </a:endParaRPr>
          </a:p>
        </p:txBody>
      </p:sp>
      <p:sp>
        <p:nvSpPr>
          <p:cNvPr id="6200" name="intervalshape"/>
          <p:cNvSpPr txBox="1"/>
          <p:nvPr>
            <p:custDataLst>
              <p:tags r:id="rId35"/>
            </p:custDataLst>
          </p:nvPr>
        </p:nvSpPr>
        <p:spPr>
          <a:xfrm>
            <a:off x="203200" y="2088500"/>
            <a:ext cx="2286000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Requirements Spec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206" name="intervalshape"/>
          <p:cNvSpPr txBox="1"/>
          <p:nvPr>
            <p:custDataLst>
              <p:tags r:id="rId36"/>
            </p:custDataLst>
          </p:nvPr>
        </p:nvSpPr>
        <p:spPr>
          <a:xfrm>
            <a:off x="1863055" y="19846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3/8/13</a:t>
            </a:r>
            <a:endParaRPr lang="en-US" sz="1100" dirty="0">
              <a:latin typeface=""/>
            </a:endParaRPr>
          </a:p>
        </p:txBody>
      </p:sp>
      <p:sp>
        <p:nvSpPr>
          <p:cNvPr id="6208" name="intervalshape"/>
          <p:cNvSpPr txBox="1"/>
          <p:nvPr>
            <p:custDataLst>
              <p:tags r:id="rId37"/>
            </p:custDataLst>
          </p:nvPr>
        </p:nvSpPr>
        <p:spPr>
          <a:xfrm>
            <a:off x="2989336" y="19846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4/8/13</a:t>
            </a:r>
            <a:endParaRPr lang="en-US" sz="1100" dirty="0">
              <a:latin typeface=""/>
            </a:endParaRPr>
          </a:p>
        </p:txBody>
      </p:sp>
      <p:sp>
        <p:nvSpPr>
          <p:cNvPr id="6210" name="intervalshape"/>
          <p:cNvSpPr txBox="1"/>
          <p:nvPr>
            <p:custDataLst>
              <p:tags r:id="rId38"/>
            </p:custDataLst>
          </p:nvPr>
        </p:nvSpPr>
        <p:spPr>
          <a:xfrm>
            <a:off x="203202" y="1631300"/>
            <a:ext cx="831273" cy="141064"/>
          </a:xfrm>
          <a:prstGeom prst="rect">
            <a:avLst/>
          </a:prstGeom>
          <a:noFill/>
        </p:spPr>
        <p:txBody>
          <a:bodyPr vert="horz" wrap="square" lIns="0" tIns="0" rIns="0" bIns="0" rtlCol="0" anchor="ctr">
            <a:spAutoFit/>
          </a:bodyPr>
          <a:lstStyle/>
          <a:p>
            <a:pPr>
              <a:lnSpc>
                <a:spcPts val="1050"/>
              </a:lnSpc>
            </a:pPr>
            <a:r>
              <a:rPr lang="en-US" sz="1100" dirty="0" smtClean="0">
                <a:solidFill>
                  <a:srgbClr val="000001"/>
                </a:solidFill>
                <a:latin typeface=""/>
              </a:rPr>
              <a:t>RFP</a:t>
            </a:r>
            <a:endParaRPr lang="en-US" sz="1100" dirty="0">
              <a:solidFill>
                <a:srgbClr val="000001"/>
              </a:solidFill>
              <a:latin typeface=""/>
            </a:endParaRPr>
          </a:p>
        </p:txBody>
      </p:sp>
      <p:sp>
        <p:nvSpPr>
          <p:cNvPr id="6216" name="intervalshape"/>
          <p:cNvSpPr txBox="1"/>
          <p:nvPr>
            <p:custDataLst>
              <p:tags r:id="rId39"/>
            </p:custDataLst>
          </p:nvPr>
        </p:nvSpPr>
        <p:spPr>
          <a:xfrm>
            <a:off x="1344756" y="15274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pPr algn="r"/>
            <a:r>
              <a:rPr lang="en-US" sz="1100" dirty="0" smtClean="0">
                <a:latin typeface=""/>
              </a:rPr>
              <a:t>2/8/13</a:t>
            </a:r>
            <a:endParaRPr lang="en-US" sz="1100" dirty="0">
              <a:latin typeface=""/>
            </a:endParaRPr>
          </a:p>
        </p:txBody>
      </p:sp>
      <p:sp>
        <p:nvSpPr>
          <p:cNvPr id="6218" name="intervalshape"/>
          <p:cNvSpPr txBox="1"/>
          <p:nvPr>
            <p:custDataLst>
              <p:tags r:id="rId40"/>
            </p:custDataLst>
          </p:nvPr>
        </p:nvSpPr>
        <p:spPr>
          <a:xfrm>
            <a:off x="2415505" y="1527426"/>
            <a:ext cx="552450" cy="348813"/>
          </a:xfrm>
          <a:prstGeom prst="rect">
            <a:avLst/>
          </a:prstGeom>
          <a:noFill/>
        </p:spPr>
        <p:txBody>
          <a:bodyPr vert="horz" wrap="none" lIns="88900" tIns="44450" rIns="88900" bIns="44450" rtlCol="0">
            <a:noAutofit/>
          </a:bodyPr>
          <a:lstStyle/>
          <a:p>
            <a:r>
              <a:rPr lang="en-US" sz="1100" dirty="0" smtClean="0">
                <a:latin typeface=""/>
              </a:rPr>
              <a:t>3/8/13</a:t>
            </a:r>
            <a:endParaRPr lang="en-US" sz="1100" dirty="0">
              <a:latin typeface="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16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381149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MMPROD_UIDATA" val="&lt;database version=&quot;8.0&quot;&gt;&lt;object type=&quot;1&quot; unique_id=&quot;10001&quot;&gt;&lt;object type=&quot;2&quot; unique_id=&quot;27329&quot;&gt;&lt;object type=&quot;3&quot; unique_id=&quot;27331&quot;&gt;&lt;property id=&quot;20148&quot; value=&quot;5&quot;/&gt;&lt;property id=&quot;20300&quot; value=&quot;Slide 2&quot;/&gt;&lt;property id=&quot;20307&quot; value=&quot;265&quot;/&gt;&lt;/object&gt;&lt;object type=&quot;3&quot; unique_id=&quot;27332&quot;&gt;&lt;property id=&quot;20148&quot; value=&quot;5&quot;/&gt;&lt;property id=&quot;20300&quot; value=&quot;Slide 3&quot;/&gt;&lt;property id=&quot;20307&quot; value=&quot;266&quot;/&gt;&lt;/object&gt;&lt;object type=&quot;3&quot; unique_id=&quot;27358&quot;&gt;&lt;property id=&quot;20148&quot; value=&quot;5&quot;/&gt;&lt;property id=&quot;20300&quot; value=&quot;Slide 1 - &amp;quot;Software Development&amp;quot;&quot;/&gt;&lt;property id=&quot;20307&quot; value=&quot;267&quot;/&gt;&lt;/object&gt;&lt;/object&gt;&lt;object type=&quot;8&quot; unique_id=&quot;27337&quot;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Shape;0;;11;;11;;11;7;-16777215;-16777216;-16777216;False;180;False;False;False;False;False;False;False;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Name;0;;11;;11;;11;7;-16777215;-16777216;-16777216;False;180;False;False;False;False;False;False;False;Fals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StartDate;0;;11;;11;;11;7;-16777215;-16777216;-16777216;False;180;False;False;False;False;False;False;False;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TYPE" val="Standard"/>
  <p:tag name="INTERVALTHICKBAND" val="false"/>
  <p:tag name="AUTOFIT" val="1"/>
  <p:tag name="TIMEBANDROUNDED" val="false"/>
  <p:tag name="3DEFFECT" val="true"/>
  <p:tag name="TIMEBANDTHIN" val="false"/>
  <p:tag name="SHOWFLAGDIALOG" val="Finish"/>
  <p:tag name="ELAPSEDSTYLE" val="wide"/>
  <p:tag name="WORDWRAPINTERVAL" val="false"/>
  <p:tag name="INTERVALVERTCONNECTOR" val="true"/>
  <p:tag name="CUSTOMETIMEBANDPOSITION" val="366.0021"/>
  <p:tag name="INTERVALDATE" val="split"/>
  <p:tag name="ADJUSTINTERVALTITLETEXT" val="true"/>
  <p:tag name="INTERVALHORIZCONNECTOR" val="true"/>
  <p:tag name="TODAYMARKERFONTCHANGES" val="Calibri;11"/>
  <p:tag name="MARKERCOLOR" val="0,0,0,true"/>
  <p:tag name="ADJUSTINTERVALTITLETEXT_TOP" val="true"/>
  <p:tag name="WORDWRAPMILESTONE" val="true"/>
  <p:tag name="TIMESCALEPOINT" val="Quarters"/>
  <p:tag name="CONFIGUREAUTOMATICFLAG" val="True"/>
  <p:tag name="MILESTONEDATEFORMAT" val="MM.dd"/>
  <p:tag name="TIMESCALEDATEFORMAT" val="MMM"/>
  <p:tag name="INTERVALTEXT" val="left"/>
  <p:tag name="INTERVALABOVE" val="true"/>
  <p:tag name="TIMEBANDPOS" val="custom"/>
  <p:tag name="CUSTOMTIMEBANDPOSITION" val="328.5019"/>
  <p:tag name="FLAGCONNECTORCOLOR" val="79,129,189,true"/>
  <p:tag name="INTERVALDURATIONPOSITION" val="Hide"/>
  <p:tag name="MILESTONEDEFAULTFONT" val="Calibri;11;False;-16777216;False;False"/>
  <p:tag name="MILESTONEDATEDEFAULTFONT" val="Calibri;10;False;-14726787;False;False"/>
  <p:tag name="TASKDEFAULTFONT" val="Calibri;11;False;-16777216;False;False"/>
  <p:tag name="TASKDATEDEFAULTFONT" val="Calibri;10;False;-14726787;False;False"/>
  <p:tag name="VERSION" val="1.76"/>
  <p:tag name="TIMELINECULTURE" val="en-US"/>
  <p:tag name="TIMEBANDPOSCUSTOM" val="10"/>
  <p:tag name="PREVIOUSTIMEBANDPOSITION" val="328.5019"/>
  <p:tag name="LEFTBANDDATE" val="Calibri;24"/>
  <p:tag name="TIMESCALEFONT" val="Calibri;14;False;16777215;False;False"/>
  <p:tag name="RIGHTBANDDATE" val="Calibri;24"/>
  <p:tag name="TODAYMARKER" val="false"/>
  <p:tag name="TODAYMARKERABOVE" val="false"/>
  <p:tag name="ELAPSED" val="false"/>
  <p:tag name="TIMEBANDDATES" val="both"/>
  <p:tag name="INTERVALTIMESCALEENDDATE" val="12/31/2013 12:00:00 AM"/>
  <p:tag name="INTERVALTIMESCALESTARTDATE" val="2/8/2013 12:00:00 AM"/>
  <p:tag name="CONFIGURETIMESCALEENDDATE" val="12/31/2013 12:00:00 AM"/>
  <p:tag name="CONFIGURETIMESCALESTARTDATE" val="2/8/2013 12:00:00 AM"/>
  <p:tag name="INTERVALDATEFORMAT" val="M/d/yy"/>
  <p:tag name="TIMEBANDPOSVALUE" val="328.5019"/>
  <p:tag name="TIMEBANDCOLOR" val="46,92,92,False"/>
  <p:tag name="ACTUALTIMESCALEENDDATE" val="12/31/2013 12:00:00 AM"/>
  <p:tag name="ACTUALTIMESCALESTARTDATE" val="1/1/2013 12:00:00 AM"/>
  <p:tag name="SLIDEHEIGHT" val="40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49,133,156,-13531748,False;;12/15/2013 00:00:00;12/31/2013 00:00:00;Release;0;tbFinishDate;0;;11;;11;;11;7;-16777215;-16777216;-16777216;False;180;False;False;False;False;False;False;False;Fals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Name;1;;11;;10;;10;6;-16777215;-16777216;-16777216;False;180;False;False;False;False;False;False;False;Fals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StartDate;1;;11;;10;;10;6;-16777215;-16777216;-16777216;False;180;False;False;False;False;False;False;False;Fals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tbFinishDate;1;;11;;10;;10;6;-16777215;-16777216;-16777216;False;180;False;False;False;False;False;False;False;Fals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Name;2;;11;;11;;11;5;-16777215;-16777216;-16777216;False;180;False;False;False;False;False;False;False;Fals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StartDate;2;;11;;11;;11;5;-16777215;-16777216;-16777216;False;180;False;False;False;False;False;False;False;Fals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tbFinishDate;2;;11;;11;;11;5;-16777215;-16777216;-16777216;False;180;False;False;False;False;False;False;False;Fals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Name;3;;11;;11;;11;4;-16777215;-16777216;-16777216;False;180;False;False;False;False;False;False;False;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StartDate;3;;11;;11;;11;4;-16777215;-16777216;-16777216;False;180;False;False;False;False;False;False;False;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tbFinishDate;3;;11;;11;;11;4;-16777215;-16777216;-16777216;False;180;False;False;False;False;False;False;False;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Shape;7;;11;;11;;11;0;-16777215;-16777216;-16777216;False;65.45457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Name;4;;11;;11;;11;3;-16777215;-16777216;-16777216;False;180;False;False;False;False;False;False;False;Fals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StartDate;4;;11;;11;;11;3;-16777215;-16777216;-16777216;False;180;False;False;False;False;False;False;False;Fals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tbFinishDate;4;;11;;11;;11;3;-16777215;-16777216;-16777216;False;180;False;False;False;False;False;False;False;Fals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Name;5;;11;;11;;11;2;-16777215;-16777216;-16777216;False;180;False;False;False;False;False;False;False;Fals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StartDate;5;;11;;11;;11;2;-16777215;-16777216;-16777216;False;180;False;False;False;False;False;False;False;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tbFinishDate;5;;11;;11;;11;2;-16777215;-16777216;-16777216;False;180;False;False;False;False;False;False;False;Fals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Name;6;;11;;11;;11;1;-16777215;-16777216;-16777216;False;180;False;False;False;False;False;False;False;Fals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StartDate;6;;11;;11;;11;1;-16777215;-16777216;-16777216;False;180;False;False;False;False;False;False;False;Fals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tbFinishDate;6;;11;;11;;11;1;-16777215;-16777216;-16777216;False;180;False;False;False;False;False;False;False;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Name;7;;11;;11;;11;0;-16777215;-16777216;-16777216;False;65.45457;False;False;False;False;False;False;False;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6" val="49,133,156,-13531748,False;;03/08/2013 00:00:00;04/08/2013 00:00:00;Requirements Spec;0;Shape;6;;11;;11;;11;1;-16777215;-16777216;-16777216;False;180;False;False;False;False;False;False;False;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StartDate;7;;11;;11;;11;0;-16777215;-16777216;-16777216;False;65.45457;False;False;False;False;False;False;False;Fals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7" val="49,133,156,-13531748,False;;02/08/2013 00:00:00;03/08/2013 00:00:00;RFP;0;tbFinishDate;7;;11;;11;;11;0;-16777215;-16777216;-16777216;False;65.45457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5" val="33,89,104,-14591640,False;;03/20/2013 00:00:00;08/08/2013 00:00:00;Design &amp; Development;0;Shape;5;;11;;11;;11;2;-16777215;-16777216;-16777216;False;180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33,89,104,-14591640,False;;08/08/2013 00:00:00;11/08/2013 00:00:00;Integration;0;Shape;4;;11;;11;;11;3;-16777215;-16777216;-16777216;False;180;False;False;Fals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33,89,104,-14591640,False;;10/16/2013 00:00:00;11/16/2013 00:00:00;Testing &amp;Debugging;0;Shape;3;;11;;11;;11;4;-16777215;-16777216;-16777216;False;180;False;False;False;False;False;False;False;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49,133,156,-13531748,False;;11/16/2013 00:00:00;11/30/2013 00:00:00;Public Beta &amp; Production Testing;0;Shape;2;;11;;11;;11;5;-16777215;-16777216;-16777216;False;180;False;False;False;False;False;False;False;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49,133,156,-13531748,False;;11/25/2013 00:00:00;12/15/2013 00:00:00;Critical Design Changes &amp; Updates;0;Shape;1;;11;;10;;10;6;-16777215;-16777216;-16777216;False;180;False;False;False;False;False;False;False;False"/>
</p:tagLst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194</Words>
  <Application>Microsoft Office PowerPoint</Application>
  <PresentationFormat>On-screen Show (4:3)</PresentationFormat>
  <Paragraphs>50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Software Development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Curtis Brown</dc:creator>
  <cp:lastModifiedBy>Julian</cp:lastModifiedBy>
  <cp:revision>40</cp:revision>
  <dcterms:created xsi:type="dcterms:W3CDTF">2012-07-20T04:59:23Z</dcterms:created>
  <dcterms:modified xsi:type="dcterms:W3CDTF">2012-12-13T19:49:39Z</dcterms:modified>
</cp:coreProperties>
</file>